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2"/>
  </p:notesMasterIdLst>
  <p:sldIdLst>
    <p:sldId id="2914" r:id="rId5"/>
    <p:sldId id="3136" r:id="rId6"/>
    <p:sldId id="3778" r:id="rId7"/>
    <p:sldId id="3784" r:id="rId8"/>
    <p:sldId id="3777" r:id="rId9"/>
    <p:sldId id="3114" r:id="rId10"/>
    <p:sldId id="3115" r:id="rId11"/>
    <p:sldId id="3119" r:id="rId12"/>
    <p:sldId id="3120" r:id="rId13"/>
    <p:sldId id="3786" r:id="rId14"/>
    <p:sldId id="3788" r:id="rId15"/>
    <p:sldId id="612" r:id="rId16"/>
    <p:sldId id="3127" r:id="rId17"/>
    <p:sldId id="3793" r:id="rId18"/>
    <p:sldId id="739" r:id="rId19"/>
    <p:sldId id="737" r:id="rId20"/>
    <p:sldId id="31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ay Kapoor" initials="VK" lastIdx="11" clrIdx="0">
    <p:extLst>
      <p:ext uri="{19B8F6BF-5375-455C-9EA6-DF929625EA0E}">
        <p15:presenceInfo xmlns:p15="http://schemas.microsoft.com/office/powerpoint/2012/main" userId="S::vkr@qlik.com::66f214cb-e4e9-423f-a1d9-10587b065c38" providerId="AD"/>
      </p:ext>
    </p:extLst>
  </p:cmAuthor>
  <p:cmAuthor id="2" name="Chris Mabardy" initials="CM" lastIdx="1" clrIdx="1">
    <p:extLst>
      <p:ext uri="{19B8F6BF-5375-455C-9EA6-DF929625EA0E}">
        <p15:presenceInfo xmlns:p15="http://schemas.microsoft.com/office/powerpoint/2012/main" userId="Chris Mabardy" providerId="None"/>
      </p:ext>
    </p:extLst>
  </p:cmAuthor>
  <p:cmAuthor id="3" name="Chris Mabardy" initials="CM [2]" lastIdx="6" clrIdx="2">
    <p:extLst>
      <p:ext uri="{19B8F6BF-5375-455C-9EA6-DF929625EA0E}">
        <p15:presenceInfo xmlns:p15="http://schemas.microsoft.com/office/powerpoint/2012/main" userId="8a8d653998f2af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565A"/>
    <a:srgbClr val="F1F8FA"/>
    <a:srgbClr val="F9F9F9"/>
    <a:srgbClr val="FFFFFF"/>
    <a:srgbClr val="FF6F7E"/>
    <a:srgbClr val="E1626F"/>
    <a:srgbClr val="545659"/>
    <a:srgbClr val="F9F8F9"/>
    <a:srgbClr val="BFD34A"/>
    <a:srgbClr val="2C4B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62135" autoAdjust="0"/>
  </p:normalViewPr>
  <p:slideViewPr>
    <p:cSldViewPr snapToGrid="0">
      <p:cViewPr varScale="1">
        <p:scale>
          <a:sx n="68" d="100"/>
          <a:sy n="68" d="100"/>
        </p:scale>
        <p:origin x="909"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E4B8C-3AEA-4ABD-AFCD-E81E6D75AF80}" type="datetimeFigureOut">
              <a:rPr lang="en-US" smtClean="0"/>
              <a:t>4/28/2020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23A35-EBB2-4015-80EC-0B96441D67B8}" type="slidenum">
              <a:rPr lang="en-US" smtClean="0"/>
              <a:t>‹#›</a:t>
            </a:fld>
            <a:endParaRPr lang="en-US" dirty="0"/>
          </a:p>
        </p:txBody>
      </p:sp>
    </p:spTree>
    <p:extLst>
      <p:ext uri="{BB962C8B-B14F-4D97-AF65-F5344CB8AC3E}">
        <p14:creationId xmlns:p14="http://schemas.microsoft.com/office/powerpoint/2010/main" val="28632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23A35-EBB2-4015-80EC-0B96441D67B8}" type="slidenum">
              <a:rPr lang="en-US" smtClean="0"/>
              <a:t>1</a:t>
            </a:fld>
            <a:endParaRPr lang="en-US" dirty="0"/>
          </a:p>
        </p:txBody>
      </p:sp>
    </p:spTree>
    <p:extLst>
      <p:ext uri="{BB962C8B-B14F-4D97-AF65-F5344CB8AC3E}">
        <p14:creationId xmlns:p14="http://schemas.microsoft.com/office/powerpoint/2010/main" val="35189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Qlik Alerting offers several advantages over alerting capabilities from second-generation visualization tools.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First, alerts are truly data driven.  Other products claim to have data-driven alerting, but alerts are usually based off individual visualizations.  This means that only limited data and certain types of visualizations are supported.  With Qlik Alerting, powered by the Qlik Associative Engine, you can define sophisticated criteria across the entire data model, enabling true management by exception.</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Second, alerts provided by Qlik Alerting are context-aware.  Through the unique capabilities of our Associative Engine to understand and manage context, alerts that are defined respect selection state – triggering when criteria are met under a given selection state.  Furthermore, links provided in alerts drive users back into the right visualizations with the same selections applied, so they can immediately investigate further.  As in many areas, other </a:t>
            </a:r>
            <a:r>
              <a:rPr lang="en-US" sz="2000" dirty="0"/>
              <a:t>products based on queries can’t match this unique behavior, leaving users without context as to why alerts fired or where to dig deeper.</a:t>
            </a:r>
          </a:p>
          <a:p>
            <a:endParaRPr lang="en-US" dirty="0"/>
          </a:p>
        </p:txBody>
      </p:sp>
      <p:sp>
        <p:nvSpPr>
          <p:cNvPr id="4" name="Slide Number Placeholder 3"/>
          <p:cNvSpPr>
            <a:spLocks noGrp="1"/>
          </p:cNvSpPr>
          <p:nvPr>
            <p:ph type="sldNum" sz="quarter" idx="5"/>
          </p:nvPr>
        </p:nvSpPr>
        <p:spPr/>
        <p:txBody>
          <a:bodyPr/>
          <a:lstStyle/>
          <a:p>
            <a:fld id="{86C23A35-EBB2-4015-80EC-0B96441D67B8}" type="slidenum">
              <a:rPr lang="en-US" smtClean="0"/>
              <a:t>10</a:t>
            </a:fld>
            <a:endParaRPr lang="en-US" dirty="0"/>
          </a:p>
        </p:txBody>
      </p:sp>
    </p:spTree>
    <p:extLst>
      <p:ext uri="{BB962C8B-B14F-4D97-AF65-F5344CB8AC3E}">
        <p14:creationId xmlns:p14="http://schemas.microsoft.com/office/powerpoint/2010/main" val="394775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Qlik Alerting provides a complete set of alerting capabilities for organizations of all types and sizes.  These include:</a:t>
            </a:r>
          </a:p>
          <a:p>
            <a:endParaRPr lang="en-US" dirty="0"/>
          </a:p>
          <a:p>
            <a:pPr marL="171450" indent="-171450">
              <a:buFont typeface="Arial" panose="020B0604020202020204" pitchFamily="34" charset="0"/>
              <a:buChar char="•"/>
            </a:pPr>
            <a:r>
              <a:rPr lang="en-US" dirty="0"/>
              <a:t>Full integration with Qlik Sense – Qlik Alerting is built on the Qlik Sense APIs, the same open APIs that are used to build the core product.  It includes an integrated UI component, and inherits all the security and governance of Qlik Sense itself.</a:t>
            </a:r>
          </a:p>
          <a:p>
            <a:pPr marL="171450" indent="-171450">
              <a:buFont typeface="Arial" panose="020B0604020202020204" pitchFamily="34" charset="0"/>
              <a:buChar char="•"/>
            </a:pPr>
            <a:r>
              <a:rPr lang="en-US" dirty="0"/>
              <a:t>Self Service or Centralized Alerting – Qlik Alerting offers both self-service through the Qlik Sense user interface, and administrator managed alerting through a centralized web app.</a:t>
            </a:r>
          </a:p>
          <a:p>
            <a:pPr marL="380990" indent="-139697" defTabSz="1219170">
              <a:buClr>
                <a:schemeClr val="bg1">
                  <a:lumMod val="50000"/>
                </a:schemeClr>
              </a:buClr>
              <a:buSzPct val="60000"/>
              <a:buFont typeface="Arial" panose="020B0604020202020204" pitchFamily="34" charset="0"/>
              <a:buChar char="•"/>
              <a:defRPr/>
            </a:pPr>
            <a:r>
              <a:rPr lang="en-US" dirty="0"/>
              <a:t>Data-Driven Alerts – </a:t>
            </a:r>
            <a:r>
              <a:rPr lang="en-US" sz="1200" kern="1200" dirty="0">
                <a:solidFill>
                  <a:schemeClr val="bg1">
                    <a:lumMod val="50000"/>
                  </a:schemeClr>
                </a:solidFill>
                <a:latin typeface="+mn-lt"/>
                <a:ea typeface="+mn-ea"/>
                <a:cs typeface="Segoe UI Light" panose="020B0502040204020203" pitchFamily="34" charset="0"/>
              </a:rPr>
              <a:t>Qlik Alerting supports complex alert conditions, advanced statistical calculation to detect trends and outliers, and our unique drill into dimension feature for evaluating individual dimension values.</a:t>
            </a:r>
          </a:p>
          <a:p>
            <a:pPr marL="380990" indent="-139697" defTabSz="1219170">
              <a:buClr>
                <a:schemeClr val="bg1">
                  <a:lumMod val="50000"/>
                </a:schemeClr>
              </a:buClr>
              <a:buSzPct val="60000"/>
              <a:buFont typeface="Arial" panose="020B0604020202020204" pitchFamily="34" charset="0"/>
              <a:buChar char="•"/>
              <a:defRPr/>
            </a:pPr>
            <a:r>
              <a:rPr lang="en-US" sz="1200" kern="1200" dirty="0">
                <a:solidFill>
                  <a:schemeClr val="bg1">
                    <a:lumMod val="50000"/>
                  </a:schemeClr>
                </a:solidFill>
                <a:latin typeface="+mn-lt"/>
                <a:ea typeface="+mn-ea"/>
                <a:cs typeface="Segoe UI Light" panose="020B0502040204020203" pitchFamily="34" charset="0"/>
              </a:rPr>
              <a:t>System Alerts – Qlik Alerting also offers the ability to define, trigger, and distribute system alerts to administrators and interested users for system events and notifications.</a:t>
            </a:r>
          </a:p>
          <a:p>
            <a:pPr marL="380990" indent="-139697" defTabSz="1219170">
              <a:buClr>
                <a:schemeClr val="bg1">
                  <a:lumMod val="50000"/>
                </a:schemeClr>
              </a:buClr>
              <a:buSzPct val="60000"/>
              <a:buFont typeface="Arial" panose="020B0604020202020204" pitchFamily="34" charset="0"/>
              <a:buChar char="•"/>
              <a:defRPr/>
            </a:pPr>
            <a:r>
              <a:rPr lang="en-US" sz="1200" kern="1200" dirty="0">
                <a:solidFill>
                  <a:schemeClr val="bg1">
                    <a:lumMod val="50000"/>
                  </a:schemeClr>
                </a:solidFill>
                <a:latin typeface="+mn-lt"/>
                <a:ea typeface="+mn-ea"/>
                <a:cs typeface="Segoe UI Light" panose="020B0502040204020203" pitchFamily="34" charset="0"/>
              </a:rPr>
              <a:t>Alert Distribution – Alerts can be distributed through both email and a dedicated mobile app.  They can be scheduled or run on app reloads.  Emails can be custom formatted, and broadcast notifications (non-personalized alerts) can be sent to large groups.</a:t>
            </a:r>
          </a:p>
          <a:p>
            <a:pPr marL="380990" indent="-139697" defTabSz="1219170">
              <a:buClr>
                <a:schemeClr val="bg1">
                  <a:lumMod val="50000"/>
                </a:schemeClr>
              </a:buClr>
              <a:buSzPct val="60000"/>
              <a:buFont typeface="Arial" panose="020B0604020202020204" pitchFamily="34" charset="0"/>
              <a:buChar char="•"/>
              <a:defRPr/>
            </a:pPr>
            <a:r>
              <a:rPr lang="en-US" sz="1200" kern="1200" dirty="0">
                <a:solidFill>
                  <a:schemeClr val="bg1">
                    <a:lumMod val="50000"/>
                  </a:schemeClr>
                </a:solidFill>
                <a:latin typeface="+mn-lt"/>
                <a:ea typeface="+mn-ea"/>
                <a:cs typeface="Segoe UI Light" panose="020B0502040204020203" pitchFamily="34" charset="0"/>
              </a:rPr>
              <a:t>Mobile Apps – Qlik Alerting features a mobile app available on iOS and android.  It is native and secure, and supports push notifications and direct linking to the Qlik Sense mobile app for further exploration on the go.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6C23A35-EBB2-4015-80EC-0B96441D67B8}" type="slidenum">
              <a:rPr lang="en-US" smtClean="0"/>
              <a:t>11</a:t>
            </a:fld>
            <a:endParaRPr lang="en-US" dirty="0"/>
          </a:p>
        </p:txBody>
      </p:sp>
    </p:spTree>
    <p:extLst>
      <p:ext uri="{BB962C8B-B14F-4D97-AF65-F5344CB8AC3E}">
        <p14:creationId xmlns:p14="http://schemas.microsoft.com/office/powerpoint/2010/main" val="209794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Qlik Alerting runs alongside Qlik Sense, delivering alerts to users based on the data in Qlik Sense.  It includes an alerting server, a robust, centralized application for creating and managing alerts, and a Qlik Sense user interface component for self-service alerting.  Alerts can be delivered through a variety of channels, such as email or a dedicated mobile app.</a:t>
            </a:r>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12</a:t>
            </a:fld>
            <a:endParaRPr lang="en-US" dirty="0"/>
          </a:p>
        </p:txBody>
      </p:sp>
    </p:spTree>
    <p:extLst>
      <p:ext uri="{BB962C8B-B14F-4D97-AF65-F5344CB8AC3E}">
        <p14:creationId xmlns:p14="http://schemas.microsoft.com/office/powerpoint/2010/main" val="425584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Qlik Alerting is generally available (GA) now.  It is licensed on a per-site basis with a fixed, annual subscription price which enables alerting for all Qlik Sense users of that site based on their license type.  </a:t>
            </a:r>
            <a:r>
              <a:rPr lang="en-US" sz="1800" dirty="0"/>
              <a:t>Professional users are full users who can create alerts for others, administer alerting environments, and receive all types of alerts.  Analyzer users can create self-service alerts and receive personalized alerts.  And anyone registered in the Qlik Sense environment can receive broadcast (non-personalized) alerts.  We also offer options for customers on older (token) licensing models, and an SMB </a:t>
            </a:r>
            <a:r>
              <a:rPr lang="en-US" sz="2000" dirty="0"/>
              <a:t>edition available for qualifying customers.</a:t>
            </a:r>
            <a:endParaRPr lang="en-US" dirty="0"/>
          </a:p>
        </p:txBody>
      </p:sp>
      <p:sp>
        <p:nvSpPr>
          <p:cNvPr id="4" name="Slide Number Placeholder 3"/>
          <p:cNvSpPr>
            <a:spLocks noGrp="1"/>
          </p:cNvSpPr>
          <p:nvPr>
            <p:ph type="sldNum" sz="quarter" idx="5"/>
          </p:nvPr>
        </p:nvSpPr>
        <p:spPr/>
        <p:txBody>
          <a:bodyPr/>
          <a:lstStyle/>
          <a:p>
            <a:fld id="{86C23A35-EBB2-4015-80EC-0B96441D67B8}" type="slidenum">
              <a:rPr lang="en-US" smtClean="0"/>
              <a:t>13</a:t>
            </a:fld>
            <a:endParaRPr lang="en-US" dirty="0"/>
          </a:p>
        </p:txBody>
      </p:sp>
    </p:spTree>
    <p:extLst>
      <p:ext uri="{BB962C8B-B14F-4D97-AF65-F5344CB8AC3E}">
        <p14:creationId xmlns:p14="http://schemas.microsoft.com/office/powerpoint/2010/main" val="141302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prior to acquisition, many notable Qlik customers were already using Qlik Alerting (formerly Ping).  These customers range in size, and across all industries.  Here is a sample of them.</a:t>
            </a:r>
          </a:p>
        </p:txBody>
      </p:sp>
      <p:sp>
        <p:nvSpPr>
          <p:cNvPr id="4" name="Slide Number Placeholder 3"/>
          <p:cNvSpPr>
            <a:spLocks noGrp="1"/>
          </p:cNvSpPr>
          <p:nvPr>
            <p:ph type="sldNum" sz="quarter" idx="5"/>
          </p:nvPr>
        </p:nvSpPr>
        <p:spPr/>
        <p:txBody>
          <a:bodyPr/>
          <a:lstStyle/>
          <a:p>
            <a:fld id="{86C23A35-EBB2-4015-80EC-0B96441D67B8}" type="slidenum">
              <a:rPr lang="en-US" smtClean="0"/>
              <a:t>14</a:t>
            </a:fld>
            <a:endParaRPr lang="en-US" dirty="0"/>
          </a:p>
        </p:txBody>
      </p:sp>
    </p:spTree>
    <p:extLst>
      <p:ext uri="{BB962C8B-B14F-4D97-AF65-F5344CB8AC3E}">
        <p14:creationId xmlns:p14="http://schemas.microsoft.com/office/powerpoint/2010/main" val="146555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C23A35-EBB2-4015-80EC-0B96441D67B8}" type="slidenum">
              <a:rPr lang="en-US" smtClean="0"/>
              <a:t>16</a:t>
            </a:fld>
            <a:endParaRPr lang="en-US" dirty="0"/>
          </a:p>
        </p:txBody>
      </p:sp>
    </p:spTree>
    <p:extLst>
      <p:ext uri="{BB962C8B-B14F-4D97-AF65-F5344CB8AC3E}">
        <p14:creationId xmlns:p14="http://schemas.microsoft.com/office/powerpoint/2010/main" val="330984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2</a:t>
            </a:fld>
            <a:endParaRPr lang="en-US" dirty="0"/>
          </a:p>
        </p:txBody>
      </p:sp>
    </p:spTree>
    <p:extLst>
      <p:ext uri="{BB962C8B-B14F-4D97-AF65-F5344CB8AC3E}">
        <p14:creationId xmlns:p14="http://schemas.microsoft.com/office/powerpoint/2010/main" val="38842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2020, Qlik announced the acquisition of RoxAI and its Ping intelligent alerting software.  To be re-branded as Qlik Alerting, this capability delivers intelligent, actionable alerting capabilities in Qlik Sense, as both self-service and centrally managed alerts.  With Qlik Alerting, our customers will benefit from an enhanced ability to proactively monitor and manage their business through exception, to make faster decisions and take action.</a:t>
            </a:r>
          </a:p>
        </p:txBody>
      </p:sp>
      <p:sp>
        <p:nvSpPr>
          <p:cNvPr id="4" name="Slide Number Placeholder 3"/>
          <p:cNvSpPr>
            <a:spLocks noGrp="1"/>
          </p:cNvSpPr>
          <p:nvPr>
            <p:ph type="sldNum" sz="quarter" idx="5"/>
          </p:nvPr>
        </p:nvSpPr>
        <p:spPr/>
        <p:txBody>
          <a:bodyPr/>
          <a:lstStyle/>
          <a:p>
            <a:fld id="{86C23A35-EBB2-4015-80EC-0B96441D67B8}" type="slidenum">
              <a:rPr lang="en-US" smtClean="0"/>
              <a:t>3</a:t>
            </a:fld>
            <a:endParaRPr lang="en-US" dirty="0"/>
          </a:p>
        </p:txBody>
      </p:sp>
    </p:spTree>
    <p:extLst>
      <p:ext uri="{BB962C8B-B14F-4D97-AF65-F5344CB8AC3E}">
        <p14:creationId xmlns:p14="http://schemas.microsoft.com/office/powerpoint/2010/main" val="124581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buNone/>
            </a:pPr>
            <a:r>
              <a:rPr lang="en-US" sz="1200" dirty="0"/>
              <a:t>Qlik Alerting is an intelligent alerting platform for Qlik Sense, providing sophisticated, data-driven alerts that help users more proactively monitor their business and take timely action.</a:t>
            </a:r>
          </a:p>
          <a:p>
            <a:pPr marL="0" indent="0">
              <a:spcBef>
                <a:spcPts val="800"/>
              </a:spcBef>
              <a:buNone/>
            </a:pPr>
            <a:endParaRPr lang="en-US" sz="1200" dirty="0"/>
          </a:p>
          <a:p>
            <a:pPr marL="0" indent="0">
              <a:spcBef>
                <a:spcPts val="800"/>
              </a:spcBef>
              <a:buNone/>
            </a:pPr>
            <a:r>
              <a:rPr lang="en-US" sz="1200" dirty="0"/>
              <a:t>It goes way beyond simple KPI thresholds, featuring advanced statistical calculation and trending that easily spots outliers and anomalies, comparisons and complex nested alert logic, and the ability to drill into and evaluate individual dimension values.  Users can create </a:t>
            </a:r>
            <a:r>
              <a:rPr lang="en-US" sz="1200" dirty="0">
                <a:ea typeface="Arial"/>
                <a:cs typeface="Times New Roman"/>
              </a:rPr>
              <a:t>self-service alerts through Qlik Sense, and organizations can centrally configure and manage alerting for widespread distribution, delivered through email and secure mobile apps. Leveraging our unique Associative Engine, alerts are context-aware – factoring in specific selection states and providing links that take users directly to the right visualizations, with selections applied.</a:t>
            </a:r>
          </a:p>
          <a:p>
            <a:pPr marL="0" indent="0">
              <a:spcBef>
                <a:spcPts val="800"/>
              </a:spcBef>
              <a:buNone/>
            </a:pPr>
            <a:endParaRPr lang="en-US" sz="1200" dirty="0">
              <a:ea typeface="Arial"/>
              <a:cs typeface="Times New Roman"/>
            </a:endParaRPr>
          </a:p>
          <a:p>
            <a:pPr marL="0" indent="0">
              <a:spcBef>
                <a:spcPts val="800"/>
              </a:spcBef>
              <a:buNone/>
            </a:pPr>
            <a:r>
              <a:rPr lang="en-US" sz="1200" dirty="0"/>
              <a:t>With Qlik Alerting, organizations can support management by exception, increasing the value of analytics by notifying users of potential issues, allowing them to immediately analyze further, and prompting action based on insight.  They can decrease “dashboard fatigue” by driving users to the right analytics in the right context, promoting user engagement and adoption.</a:t>
            </a:r>
          </a:p>
        </p:txBody>
      </p:sp>
      <p:sp>
        <p:nvSpPr>
          <p:cNvPr id="4" name="Slide Number Placeholder 3"/>
          <p:cNvSpPr>
            <a:spLocks noGrp="1"/>
          </p:cNvSpPr>
          <p:nvPr>
            <p:ph type="sldNum" sz="quarter" idx="5"/>
          </p:nvPr>
        </p:nvSpPr>
        <p:spPr/>
        <p:txBody>
          <a:bodyPr/>
          <a:lstStyle/>
          <a:p>
            <a:fld id="{86C23A35-EBB2-4015-80EC-0B96441D67B8}" type="slidenum">
              <a:rPr lang="en-US" smtClean="0"/>
              <a:t>4</a:t>
            </a:fld>
            <a:endParaRPr lang="en-US" dirty="0"/>
          </a:p>
        </p:txBody>
      </p:sp>
    </p:spTree>
    <p:extLst>
      <p:ext uri="{BB962C8B-B14F-4D97-AF65-F5344CB8AC3E}">
        <p14:creationId xmlns:p14="http://schemas.microsoft.com/office/powerpoint/2010/main" val="247818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Qlik leads the market with an end-to-end data and analytics offering, from data preparation and integration, to AI-driven insights, to actioning and operationalizing findings. With Qlik Alerting, Qlik has expanded our ability to deliver real-time, data-driven insights for action. Through intelligent alerting with sophisticated features such as outlier and anomaly detection, we can offer our customers, we enable our customers to more proactively monitor and manage their business and take timely action where and when they can make a difference to business success.  </a:t>
            </a:r>
          </a:p>
          <a:p>
            <a:endParaRPr lang="en-US" dirty="0"/>
          </a:p>
          <a:p>
            <a:r>
              <a:rPr lang="en-US" dirty="0"/>
              <a:t>In the future, we plans to integrate Ping with workflow and robotic process automation (RPA) solutions through APIs that will further accelerate the business value customer data.</a:t>
            </a:r>
          </a:p>
        </p:txBody>
      </p:sp>
      <p:sp>
        <p:nvSpPr>
          <p:cNvPr id="4" name="Slide Number Placeholder 3"/>
          <p:cNvSpPr>
            <a:spLocks noGrp="1"/>
          </p:cNvSpPr>
          <p:nvPr>
            <p:ph type="sldNum" sz="quarter" idx="5"/>
          </p:nvPr>
        </p:nvSpPr>
        <p:spPr/>
        <p:txBody>
          <a:bodyPr/>
          <a:lstStyle/>
          <a:p>
            <a:fld id="{86C23A35-EBB2-4015-80EC-0B96441D67B8}" type="slidenum">
              <a:rPr lang="en-US" smtClean="0"/>
              <a:t>5</a:t>
            </a:fld>
            <a:endParaRPr lang="en-US" dirty="0"/>
          </a:p>
        </p:txBody>
      </p:sp>
    </p:spTree>
    <p:extLst>
      <p:ext uri="{BB962C8B-B14F-4D97-AF65-F5344CB8AC3E}">
        <p14:creationId xmlns:p14="http://schemas.microsoft.com/office/powerpoint/2010/main" val="278725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800"/>
              </a:spcBef>
              <a:buNone/>
            </a:pPr>
            <a:r>
              <a:rPr lang="en-US" sz="1200" dirty="0"/>
              <a:t>Qlik Alerting offers intelligent, data-driven alerts that help users more proactively monitor their business and take intelligent, timely action.</a:t>
            </a:r>
          </a:p>
          <a:p>
            <a:pPr marL="0" indent="0">
              <a:spcBef>
                <a:spcPts val="800"/>
              </a:spcBef>
              <a:buNone/>
            </a:pPr>
            <a:endParaRPr lang="en-US" sz="1200" dirty="0"/>
          </a:p>
          <a:p>
            <a:pPr marL="0" indent="0">
              <a:spcBef>
                <a:spcPts val="800"/>
              </a:spcBef>
              <a:buNone/>
            </a:pPr>
            <a:r>
              <a:rPr lang="en-US" sz="1200" u="sng" dirty="0"/>
              <a:t>Sophisticated, Intelligent Alerts</a:t>
            </a:r>
          </a:p>
          <a:p>
            <a:pPr marL="0" indent="0">
              <a:spcBef>
                <a:spcPts val="800"/>
              </a:spcBef>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effectLst/>
                <a:latin typeface="+mn-lt"/>
                <a:ea typeface="Arial"/>
                <a:cs typeface="Arial"/>
              </a:rPr>
              <a:t>Qlik Alerting allows users and organizations to create powerful, data-driven alerts with sophisticated alert criteria, leveraging advanced statistical calculation and outlier detection. </a:t>
            </a:r>
            <a:r>
              <a:rPr lang="en-US" sz="1200" b="0" dirty="0">
                <a:solidFill>
                  <a:schemeClr val="tx1"/>
                </a:solidFill>
                <a:effectLst/>
                <a:latin typeface="+mn-lt"/>
                <a:ea typeface="Arial"/>
                <a:cs typeface="Arial"/>
              </a:rPr>
              <a:t>This provides intelligent, context-aware alerting beyond simple KPI thresholds, allowing people to get notified of trends, outliers, and conditions in their data that may otherwise go unnoticed.  And it offers </a:t>
            </a:r>
            <a:r>
              <a:rPr lang="en-US" sz="1200" b="0" dirty="0">
                <a:solidFill>
                  <a:srgbClr val="FF0000"/>
                </a:solidFill>
                <a:effectLst/>
                <a:latin typeface="+mn-lt"/>
                <a:ea typeface="Arial"/>
                <a:cs typeface="Arial"/>
              </a:rPr>
              <a:t>visibility within dimensions on a per-value basis (e.g. which sales reps did not meet the criteria)</a:t>
            </a:r>
            <a:r>
              <a:rPr lang="en-US" sz="1200" b="0" dirty="0">
                <a:solidFill>
                  <a:schemeClr val="tx1"/>
                </a:solidFill>
                <a:effectLst/>
                <a:latin typeface="+mn-lt"/>
                <a:ea typeface="Arial"/>
                <a:cs typeface="Arial"/>
              </a:rPr>
              <a:t>.</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It features data-driven alerts with advanced statistical calculation and trending that easily spots outliers and anomalies.  Alert conditions respect selection state (context) and can be created with not only simple calculations but also comparisons between measures, % increases and decreases, and nested and/or logic.  Alerts can be set to run on a scheduled basis or upon application reloads.  And our unique drill into dimension feature scans through all the values in a dimension, evaluating them against alert criteria and either grouping qualifying values together or sending individual alerts for each value.</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sng" strike="noStrike" kern="1200" dirty="0">
                <a:solidFill>
                  <a:schemeClr val="tx1"/>
                </a:solidFill>
                <a:effectLst/>
                <a:latin typeface="+mn-lt"/>
                <a:ea typeface="+mn-ea"/>
                <a:cs typeface="+mn-cs"/>
              </a:rPr>
              <a:t>Self-Service and Centralized Insights</a:t>
            </a:r>
          </a:p>
          <a:p>
            <a:pPr rtl="0" eaLnBrk="1" fontAlgn="auto" latinLnBrk="0" hangingPunct="1"/>
            <a:endParaRPr lang="en-US" sz="1200" b="0" i="0" u="sng"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ea typeface="Arial"/>
                <a:cs typeface="Times New Roman"/>
              </a:rPr>
              <a:t>Qlik Alerting supports self-service alerting for users, and provides centrally managed alerting for organizations, delivered through email and mobile apps. </a:t>
            </a:r>
            <a:r>
              <a:rPr lang="en-US" sz="1200" kern="1200" dirty="0">
                <a:solidFill>
                  <a:schemeClr val="tx1"/>
                </a:solidFill>
                <a:effectLst/>
                <a:latin typeface="+mn-lt"/>
                <a:ea typeface="+mn-ea"/>
                <a:cs typeface="+mn-cs"/>
              </a:rPr>
              <a:t>This supports users with a “pull” model, allowing them to self-serve, and organizations with a “push model, providing administrators the ability to broadcast insights to users.  And it delivers alerts through multiple channels in a flexible fashion, either through customized emails or secure mobile apps.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simple interface in Qlik Sense allows users to easily set up alerts for themselves, based on data they select.  The Qlik Alerting application allows administrators to define and manage sophisticated, centralized data and system alerts, and distribute them to groups of users.  Alerts can be delivered through both email and the Qlik Alerting mobile app.  Organizations can create custom email templates for specific alerts to customize information, look and feel.  And the mobile app is available for iOS and Android, with support for push notifications and a secure, BlackBerry EMM version.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Arial" charset="0"/>
                <a:ea typeface="+mn-ea"/>
                <a:cs typeface="Arial" charset="0"/>
              </a:rPr>
              <a:t>Drive Adoption and Action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Qlik Alerting, organizations can support management by exception and decrease “dashboard fatigue” through proactive monitoring and in-context linking to analytics applications. This increases adoption and value of analytics by notifying users and managers when potential issues arise, allowing them to analyze further, in context, and take action based on the insights uncovered.</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Unlike alerting capabilities in other products, Qlik Alerting is data-driven, not tied to specific visualizations.  Query-based viz tools typically limit the data that can be used to certain fields and visualization types.  Qlik Alerting enables true management by exception, as advanced calculation conditions can be run across all your data.  And, through our Associative Engine, Qlik Alerting is context-aware, supporting alerts for not only the global data set but also specific selection states. Links provided in alerts bring users directly to the right analytics, with the appropriate context (selection state) applied, facilitating immediate follow-up analysis.</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C23A35-EBB2-4015-80EC-0B96441D67B8}" type="slidenum">
              <a:rPr lang="en-US" smtClean="0"/>
              <a:t>6</a:t>
            </a:fld>
            <a:endParaRPr lang="en-US" dirty="0"/>
          </a:p>
        </p:txBody>
      </p:sp>
    </p:spTree>
    <p:extLst>
      <p:ext uri="{BB962C8B-B14F-4D97-AF65-F5344CB8AC3E}">
        <p14:creationId xmlns:p14="http://schemas.microsoft.com/office/powerpoint/2010/main" val="13846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effectLst/>
                <a:latin typeface="+mn-lt"/>
                <a:ea typeface="Arial"/>
                <a:cs typeface="Arial"/>
              </a:rPr>
              <a:t>Qlik Alerting allows users and organizations to create powerful, data-driven alerts with sophisticated alert criteria, leveraging advanced statistical calculation and outlier detection. </a:t>
            </a:r>
            <a:r>
              <a:rPr lang="en-US" sz="1200" b="0" dirty="0">
                <a:solidFill>
                  <a:schemeClr val="tx1"/>
                </a:solidFill>
                <a:effectLst/>
                <a:latin typeface="+mn-lt"/>
                <a:ea typeface="Arial"/>
                <a:cs typeface="Arial"/>
              </a:rPr>
              <a:t>This provides intelligent, context-aware alerting beyond simple KPI thresholds, allowing people to get notified of trends, outliers, and conditions in their data that may otherwise go unnoticed.  And it offers </a:t>
            </a:r>
            <a:r>
              <a:rPr lang="en-US" sz="1200" b="0" dirty="0">
                <a:solidFill>
                  <a:srgbClr val="FF0000"/>
                </a:solidFill>
                <a:effectLst/>
                <a:latin typeface="+mn-lt"/>
                <a:ea typeface="Arial"/>
                <a:cs typeface="Arial"/>
              </a:rPr>
              <a:t>visibility within dimensions on a per-value basis (e.g. which sales reps did not meet the criteria)</a:t>
            </a:r>
            <a:r>
              <a:rPr lang="en-US" sz="1200" b="0" dirty="0">
                <a:solidFill>
                  <a:schemeClr val="tx1"/>
                </a:solidFill>
                <a:effectLst/>
                <a:latin typeface="+mn-lt"/>
                <a:ea typeface="Arial"/>
                <a:cs typeface="Arial"/>
              </a:rPr>
              <a:t>.</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It features data-driven alerts with advanced statistical calculation and trending that easily spots outliers and anomalies.  Alert conditions respect selection state (context) and can be created with not only simple calculations but also comparisons between measures, % increases and decreases, and nested and/or logic.  Alerts can be set to run on a scheduled basis or upon application reloads.  And our unique drill into dimension feature scans through all the values in a dimension, evaluating them against alert criteria and either grouping qualifying values together or sending individual alerts for each value.</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7</a:t>
            </a:fld>
            <a:endParaRPr lang="en-US" dirty="0"/>
          </a:p>
        </p:txBody>
      </p:sp>
    </p:spTree>
    <p:extLst>
      <p:ext uri="{BB962C8B-B14F-4D97-AF65-F5344CB8AC3E}">
        <p14:creationId xmlns:p14="http://schemas.microsoft.com/office/powerpoint/2010/main" val="372120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mn-lt"/>
                <a:ea typeface="Arial"/>
                <a:cs typeface="Times New Roman"/>
              </a:rPr>
              <a:t>Qlik Alerting supports self-service alerting for users, and provides centrally managed alerting for organizations, delivered through email and mobile apps. </a:t>
            </a:r>
            <a:r>
              <a:rPr lang="en-US" sz="1200" kern="1200" dirty="0">
                <a:solidFill>
                  <a:schemeClr val="tx1"/>
                </a:solidFill>
                <a:effectLst/>
                <a:latin typeface="+mn-lt"/>
                <a:ea typeface="+mn-ea"/>
                <a:cs typeface="+mn-cs"/>
              </a:rPr>
              <a:t>This supports users with a “pull” model, allowing them to self-serve, and organizations with a “push model, providing administrators the ability to broadcast insights to users.  And it delivers alerts through multiple channels in a flexible fashion, either through customized emails or secure mobile apps, on a scheduled basis or run on Qlik Sense app reloads.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simple interface in Qlik Sense allows users to easily set up alerts for themselves, based on data they select.  The Qlik Alerting application allows administrators to define and manage sophisticated, centralized data and system alerts, and distribute them to groups of users.  Alerts can be delivered through both email and the Qlik Alerting mobile app.  Organizations can create custom email templates for specific alerts to customize information, look and feel.  And the mobile app is available for iOS and Android, with support for push notifications in a secure, native app.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5"/>
          </p:nvPr>
        </p:nvSpPr>
        <p:spPr/>
        <p:txBody>
          <a:bodyPr/>
          <a:lstStyle/>
          <a:p>
            <a:pPr>
              <a:defRPr/>
            </a:pPr>
            <a:fld id="{30376BD1-2E4C-7E4B-BB5B-B253D71D6D7F}" type="slidenum">
              <a:rPr lang="en-US" smtClean="0"/>
              <a:pPr>
                <a:defRPr/>
              </a:pPr>
              <a:t>8</a:t>
            </a:fld>
            <a:endParaRPr lang="en-US" dirty="0"/>
          </a:p>
        </p:txBody>
      </p:sp>
    </p:spTree>
    <p:extLst>
      <p:ext uri="{BB962C8B-B14F-4D97-AF65-F5344CB8AC3E}">
        <p14:creationId xmlns:p14="http://schemas.microsoft.com/office/powerpoint/2010/main" val="1523353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With Qlik Alerting, organizations can support management by exception and decrease “dashboard fatigue” through proactive monitoring and in-context linking to analytics applications. This increases adoption and value of analytics by notifying users and managers when potential issues arise, allowing them to analyze further, in context, and take action based on the insights uncovered.</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r>
              <a:rPr lang="en-US" sz="1200" b="0" i="0" u="none" strike="noStrike" kern="1200" dirty="0">
                <a:solidFill>
                  <a:schemeClr val="tx1"/>
                </a:solidFill>
                <a:effectLst/>
                <a:latin typeface="+mn-lt"/>
                <a:ea typeface="+mn-ea"/>
                <a:cs typeface="+mn-cs"/>
              </a:rPr>
              <a:t>Unlike alerting capabilities in other products, Qlik Alerting is data-driven, not tied to specific visualizations.  Query-based viz tools typically limit the data that can be used to certain fields and visualization types.  Qlik Alerting enables true management by exception, as advanced calculation conditions can be run across all your data.  And, through our Associative Engine, Qlik Alerting is context-aware, supporting alerts for not only the global data set but also specific selection states. Links provided in alerts bring users directly to the right analytics, with the appropriate context (selection state) applied, facilitating immediate follow-up analysis.</a:t>
            </a:r>
          </a:p>
          <a:p>
            <a:pPr rtl="0" eaLnBrk="1" fontAlgn="auto" latinLnBrk="0" hangingPunct="1"/>
            <a:endParaRPr lang="en-US" sz="1200" b="0" i="0" u="none" strike="noStrike" kern="1200" dirty="0">
              <a:solidFill>
                <a:schemeClr val="tx1"/>
              </a:solidFill>
              <a:effectLst/>
              <a:latin typeface="+mn-lt"/>
              <a:ea typeface="+mn-ea"/>
              <a:cs typeface="+mn-cs"/>
            </a:endParaRPr>
          </a:p>
          <a:p>
            <a:pPr rtl="0" eaLnBrk="1" fontAlgn="auto" latinLnBrk="0" hangingPunct="1"/>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C23A35-EBB2-4015-80EC-0B96441D67B8}" type="slidenum">
              <a:rPr lang="en-US" smtClean="0"/>
              <a:t>9</a:t>
            </a:fld>
            <a:endParaRPr lang="en-US" dirty="0"/>
          </a:p>
        </p:txBody>
      </p:sp>
    </p:spTree>
    <p:extLst>
      <p:ext uri="{BB962C8B-B14F-4D97-AF65-F5344CB8AC3E}">
        <p14:creationId xmlns:p14="http://schemas.microsoft.com/office/powerpoint/2010/main" val="3933963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3 (stone)">
    <p:bg>
      <p:bgPr>
        <a:gradFill>
          <a:gsLst>
            <a:gs pos="46000">
              <a:srgbClr val="FFFFFF"/>
            </a:gs>
            <a:gs pos="100000">
              <a:schemeClr val="tx1">
                <a:lumMod val="20000"/>
                <a:lumOff val="80000"/>
                <a:alpha val="65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A5570-AE98-714A-92B4-C08C5CBD2C6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61053" y="-1"/>
            <a:ext cx="6330948" cy="6858001"/>
          </a:xfrm>
          <a:prstGeom prst="rect">
            <a:avLst/>
          </a:prstGeom>
        </p:spPr>
      </p:pic>
      <p:sp>
        <p:nvSpPr>
          <p:cNvPr id="6" name="Title 1"/>
          <p:cNvSpPr txBox="1">
            <a:spLocks/>
          </p:cNvSpPr>
          <p:nvPr/>
        </p:nvSpPr>
        <p:spPr>
          <a:xfrm>
            <a:off x="838201" y="2368551"/>
            <a:ext cx="9774767" cy="1775883"/>
          </a:xfrm>
          <a:prstGeom prst="rect">
            <a:avLst/>
          </a:prstGeom>
        </p:spPr>
        <p:txBody>
          <a:bodyPr anchor="ctr"/>
          <a:lstStyle>
            <a:lvl1pPr algn="l" defTabSz="685800" rtl="0" eaLnBrk="1" latinLnBrk="0" hangingPunct="1">
              <a:lnSpc>
                <a:spcPct val="90000"/>
              </a:lnSpc>
              <a:spcBef>
                <a:spcPct val="0"/>
              </a:spcBef>
              <a:buNone/>
              <a:defRPr sz="3000" b="1" kern="1200">
                <a:solidFill>
                  <a:schemeClr val="tx1"/>
                </a:solidFill>
                <a:latin typeface="Calibri" charset="0"/>
                <a:ea typeface="Calibri" charset="0"/>
                <a:cs typeface="Calibri" charset="0"/>
              </a:defRPr>
            </a:lvl1pPr>
          </a:lstStyle>
          <a:p>
            <a:pPr fontAlgn="auto">
              <a:spcAft>
                <a:spcPts val="0"/>
              </a:spcAft>
              <a:defRPr/>
            </a:pPr>
            <a:endParaRPr lang="en-US" sz="4800" b="0" i="0" dirty="0">
              <a:solidFill>
                <a:srgbClr val="FFFFFF"/>
              </a:solidFill>
              <a:latin typeface="Arial" charset="0"/>
              <a:ea typeface="Arial" charset="0"/>
              <a:cs typeface="Arial" charset="0"/>
            </a:endParaRPr>
          </a:p>
        </p:txBody>
      </p:sp>
      <p:sp>
        <p:nvSpPr>
          <p:cNvPr id="7" name="Title 1"/>
          <p:cNvSpPr>
            <a:spLocks noGrp="1"/>
          </p:cNvSpPr>
          <p:nvPr>
            <p:ph type="title" hasCustomPrompt="1"/>
          </p:nvPr>
        </p:nvSpPr>
        <p:spPr>
          <a:xfrm>
            <a:off x="672393" y="866173"/>
            <a:ext cx="6134808" cy="1978628"/>
          </a:xfrm>
        </p:spPr>
        <p:txBody>
          <a:bodyPr anchor="b"/>
          <a:lstStyle>
            <a:lvl1pPr>
              <a:lnSpc>
                <a:spcPct val="90000"/>
              </a:lnSpc>
              <a:defRPr sz="4800" b="1" cap="none" baseline="0">
                <a:solidFill>
                  <a:schemeClr val="tx1"/>
                </a:solidFill>
              </a:defRPr>
            </a:lvl1pPr>
          </a:lstStyle>
          <a:p>
            <a:r>
              <a:rPr lang="en-US"/>
              <a:t>This is a cover slide option with three lines for a long title</a:t>
            </a:r>
          </a:p>
        </p:txBody>
      </p:sp>
      <p:sp>
        <p:nvSpPr>
          <p:cNvPr id="10" name="Text Placeholder 10"/>
          <p:cNvSpPr>
            <a:spLocks noGrp="1"/>
          </p:cNvSpPr>
          <p:nvPr>
            <p:ph type="body" sz="quarter" idx="11" hasCustomPrompt="1"/>
          </p:nvPr>
        </p:nvSpPr>
        <p:spPr>
          <a:xfrm>
            <a:off x="672393" y="3124413"/>
            <a:ext cx="6134809" cy="357959"/>
          </a:xfrm>
        </p:spPr>
        <p:txBody>
          <a:bodyPr tIns="0" bIns="0">
            <a:noAutofit/>
          </a:bodyPr>
          <a:lstStyle>
            <a:lvl1pPr marL="0" indent="0">
              <a:spcBef>
                <a:spcPts val="0"/>
              </a:spcBef>
              <a:buFontTx/>
              <a:buNone/>
              <a:defRPr sz="2667" b="0" baseline="0">
                <a:solidFill>
                  <a:schemeClr val="accent5"/>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This is for a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4206" y="5960533"/>
            <a:ext cx="2531596" cy="316011"/>
          </a:xfrm>
          <a:prstGeom prst="rect">
            <a:avLst/>
          </a:prstGeom>
        </p:spPr>
      </p:pic>
      <p:sp>
        <p:nvSpPr>
          <p:cNvPr id="9" name="Text Placeholder 10">
            <a:extLst>
              <a:ext uri="{FF2B5EF4-FFF2-40B4-BE49-F238E27FC236}">
                <a16:creationId xmlns:a16="http://schemas.microsoft.com/office/drawing/2014/main" id="{F5F7CAD8-7FD8-6045-AFE1-401B95BE5EF7}"/>
              </a:ext>
            </a:extLst>
          </p:cNvPr>
          <p:cNvSpPr>
            <a:spLocks noGrp="1"/>
          </p:cNvSpPr>
          <p:nvPr>
            <p:ph type="body" sz="quarter" idx="12" hasCustomPrompt="1"/>
          </p:nvPr>
        </p:nvSpPr>
        <p:spPr>
          <a:xfrm>
            <a:off x="660400" y="4311710"/>
            <a:ext cx="4929909" cy="268940"/>
          </a:xfrm>
        </p:spPr>
        <p:txBody>
          <a:bodyPr tIns="0" bIns="0">
            <a:noAutofit/>
          </a:bodyPr>
          <a:lstStyle>
            <a:lvl1pPr marL="0" indent="0">
              <a:spcBef>
                <a:spcPts val="0"/>
              </a:spcBef>
              <a:buFontTx/>
              <a:buNone/>
              <a:defRPr sz="1867" b="0" baseline="0">
                <a:solidFill>
                  <a:schemeClr val="tx1"/>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Date</a:t>
            </a:r>
          </a:p>
        </p:txBody>
      </p:sp>
      <p:sp>
        <p:nvSpPr>
          <p:cNvPr id="11" name="Text Placeholder 10">
            <a:extLst>
              <a:ext uri="{FF2B5EF4-FFF2-40B4-BE49-F238E27FC236}">
                <a16:creationId xmlns:a16="http://schemas.microsoft.com/office/drawing/2014/main" id="{C2675B0B-A6BD-3D47-B7E9-AB7EC4467B64}"/>
              </a:ext>
            </a:extLst>
          </p:cNvPr>
          <p:cNvSpPr>
            <a:spLocks noGrp="1"/>
          </p:cNvSpPr>
          <p:nvPr>
            <p:ph type="body" sz="quarter" idx="13" hasCustomPrompt="1"/>
          </p:nvPr>
        </p:nvSpPr>
        <p:spPr>
          <a:xfrm>
            <a:off x="660400" y="4705410"/>
            <a:ext cx="4929909" cy="268940"/>
          </a:xfrm>
        </p:spPr>
        <p:txBody>
          <a:bodyPr tIns="0" bIns="0">
            <a:noAutofit/>
          </a:bodyPr>
          <a:lstStyle>
            <a:lvl1pPr marL="0" indent="0">
              <a:spcBef>
                <a:spcPts val="0"/>
              </a:spcBef>
              <a:buFontTx/>
              <a:buNone/>
              <a:defRPr sz="1867" b="0" baseline="0">
                <a:solidFill>
                  <a:schemeClr val="tx1"/>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Name</a:t>
            </a:r>
          </a:p>
        </p:txBody>
      </p:sp>
      <p:sp>
        <p:nvSpPr>
          <p:cNvPr id="12" name="Text Placeholder 10">
            <a:extLst>
              <a:ext uri="{FF2B5EF4-FFF2-40B4-BE49-F238E27FC236}">
                <a16:creationId xmlns:a16="http://schemas.microsoft.com/office/drawing/2014/main" id="{0418B2E2-088E-1D4C-947E-7AFFB58137FF}"/>
              </a:ext>
            </a:extLst>
          </p:cNvPr>
          <p:cNvSpPr>
            <a:spLocks noGrp="1"/>
          </p:cNvSpPr>
          <p:nvPr>
            <p:ph type="body" sz="quarter" idx="14" hasCustomPrompt="1"/>
          </p:nvPr>
        </p:nvSpPr>
        <p:spPr>
          <a:xfrm>
            <a:off x="660400" y="5099110"/>
            <a:ext cx="4929909" cy="268940"/>
          </a:xfrm>
        </p:spPr>
        <p:txBody>
          <a:bodyPr tIns="0" bIns="0">
            <a:noAutofit/>
          </a:bodyPr>
          <a:lstStyle>
            <a:lvl1pPr marL="0" indent="0">
              <a:spcBef>
                <a:spcPts val="0"/>
              </a:spcBef>
              <a:buFontTx/>
              <a:buNone/>
              <a:defRPr sz="1867" b="0" baseline="0">
                <a:solidFill>
                  <a:schemeClr val="tx1"/>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Job Title</a:t>
            </a:r>
          </a:p>
        </p:txBody>
      </p:sp>
    </p:spTree>
    <p:extLst>
      <p:ext uri="{BB962C8B-B14F-4D97-AF65-F5344CB8AC3E}">
        <p14:creationId xmlns:p14="http://schemas.microsoft.com/office/powerpoint/2010/main" val="14281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03898173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393" y="366185"/>
            <a:ext cx="10808407" cy="684281"/>
          </a:xfrm>
        </p:spPr>
        <p:txBody>
          <a:bodyPr/>
          <a:lstStyle>
            <a:lvl1pPr>
              <a:lnSpc>
                <a:spcPct val="90000"/>
              </a:lnSpc>
              <a:defRPr sz="3733" b="1" cap="none" baseline="0">
                <a:solidFill>
                  <a:schemeClr val="tx1"/>
                </a:solidFill>
              </a:defRPr>
            </a:lvl1pPr>
          </a:lstStyle>
          <a:p>
            <a:r>
              <a:rPr lang="en-US"/>
              <a:t>Click to edit master title style</a:t>
            </a:r>
          </a:p>
        </p:txBody>
      </p:sp>
      <p:sp>
        <p:nvSpPr>
          <p:cNvPr id="6" name="Text Placeholder 5"/>
          <p:cNvSpPr>
            <a:spLocks noGrp="1"/>
          </p:cNvSpPr>
          <p:nvPr>
            <p:ph type="body" sz="quarter" idx="10"/>
          </p:nvPr>
        </p:nvSpPr>
        <p:spPr>
          <a:xfrm>
            <a:off x="660400" y="1929009"/>
            <a:ext cx="10822763" cy="4138836"/>
          </a:xfrm>
        </p:spPr>
        <p:txBody>
          <a:bodyPr tIns="0" bIns="0">
            <a:noAutofit/>
          </a:bodyPr>
          <a:lstStyle>
            <a:lvl1pPr marL="228594" indent="-228594">
              <a:buClr>
                <a:schemeClr val="accent5"/>
              </a:buClr>
              <a:buFont typeface="Arial" charset="0"/>
              <a:buChar char="•"/>
              <a:defRPr sz="2667">
                <a:solidFill>
                  <a:schemeClr val="tx1"/>
                </a:solidFill>
              </a:defRPr>
            </a:lvl1pPr>
            <a:lvl2pPr marL="685783" indent="-228594">
              <a:buClr>
                <a:schemeClr val="tx1">
                  <a:lumMod val="60000"/>
                  <a:lumOff val="40000"/>
                </a:schemeClr>
              </a:buClr>
              <a:buFont typeface="Helvetica" charset="0"/>
              <a:buChar char="-"/>
              <a:defRPr sz="2400">
                <a:solidFill>
                  <a:schemeClr val="tx1"/>
                </a:solidFill>
              </a:defRPr>
            </a:lvl2pPr>
            <a:lvl3pPr marL="918610" indent="-152396">
              <a:buClr>
                <a:schemeClr val="tx1">
                  <a:lumMod val="60000"/>
                  <a:lumOff val="40000"/>
                </a:schemeClr>
              </a:buClr>
              <a:buSzPct val="70000"/>
              <a:buFont typeface="Arial" charset="0"/>
              <a:buChar char="•"/>
              <a:tabLst/>
              <a:defRPr sz="2133" baseline="0">
                <a:solidFill>
                  <a:schemeClr val="tx1"/>
                </a:solidFill>
              </a:defRPr>
            </a:lvl3pPr>
            <a:lvl4pPr marL="1221287" indent="-150280">
              <a:buClr>
                <a:schemeClr val="tx1">
                  <a:lumMod val="60000"/>
                  <a:lumOff val="40000"/>
                </a:schemeClr>
              </a:buClr>
              <a:buSzPct val="70000"/>
              <a:buFont typeface="Arial" charset="0"/>
              <a:buChar char="•"/>
              <a:tabLst/>
              <a:defRPr sz="2133">
                <a:solidFill>
                  <a:schemeClr val="tx1"/>
                </a:solidFill>
              </a:defRPr>
            </a:lvl4pPr>
            <a:lvl5pPr marL="1526079" indent="-154513">
              <a:buClr>
                <a:schemeClr val="tx1">
                  <a:lumMod val="60000"/>
                  <a:lumOff val="40000"/>
                </a:schemeClr>
              </a:buClr>
              <a:buSzPct val="70000"/>
              <a:buFont typeface="Arial" charset="0"/>
              <a:buChar char="•"/>
              <a:tabLst/>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sp>
        <p:nvSpPr>
          <p:cNvPr id="11" name="Text Placeholder 10"/>
          <p:cNvSpPr>
            <a:spLocks noGrp="1"/>
          </p:cNvSpPr>
          <p:nvPr>
            <p:ph type="body" sz="quarter" idx="11"/>
          </p:nvPr>
        </p:nvSpPr>
        <p:spPr>
          <a:xfrm>
            <a:off x="672393" y="1050467"/>
            <a:ext cx="10808407" cy="324883"/>
          </a:xfrm>
        </p:spPr>
        <p:txBody>
          <a:bodyPr tIns="0" bIns="0">
            <a:noAutofit/>
          </a:bodyPr>
          <a:lstStyle>
            <a:lvl1pPr marL="0" indent="0">
              <a:spcBef>
                <a:spcPts val="0"/>
              </a:spcBef>
              <a:buFontTx/>
              <a:buNone/>
              <a:defRPr sz="2667">
                <a:solidFill>
                  <a:schemeClr val="accent5"/>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Tree>
    <p:extLst>
      <p:ext uri="{BB962C8B-B14F-4D97-AF65-F5344CB8AC3E}">
        <p14:creationId xmlns:p14="http://schemas.microsoft.com/office/powerpoint/2010/main" val="142871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Content - 2 Column">
    <p:spTree>
      <p:nvGrpSpPr>
        <p:cNvPr id="1" name=""/>
        <p:cNvGrpSpPr/>
        <p:nvPr/>
      </p:nvGrpSpPr>
      <p:grpSpPr>
        <a:xfrm>
          <a:off x="0" y="0"/>
          <a:ext cx="0" cy="0"/>
          <a:chOff x="0" y="0"/>
          <a:chExt cx="0" cy="0"/>
        </a:xfrm>
      </p:grpSpPr>
      <p:sp>
        <p:nvSpPr>
          <p:cNvPr id="14" name="Text Placeholder 5"/>
          <p:cNvSpPr>
            <a:spLocks noGrp="1"/>
          </p:cNvSpPr>
          <p:nvPr>
            <p:ph type="body" sz="quarter" idx="10"/>
          </p:nvPr>
        </p:nvSpPr>
        <p:spPr>
          <a:xfrm>
            <a:off x="660400" y="1929009"/>
            <a:ext cx="5218192" cy="4138836"/>
          </a:xfrm>
        </p:spPr>
        <p:txBody>
          <a:bodyPr tIns="0" bIns="0">
            <a:noAutofit/>
          </a:bodyPr>
          <a:lstStyle>
            <a:lvl1pPr marL="228594" indent="-228594">
              <a:buClr>
                <a:schemeClr val="accent5"/>
              </a:buClr>
              <a:buFont typeface="Arial" charset="0"/>
              <a:buChar char="•"/>
              <a:defRPr sz="2667">
                <a:solidFill>
                  <a:schemeClr val="tx1"/>
                </a:solidFill>
              </a:defRPr>
            </a:lvl1pPr>
            <a:lvl2pPr marL="685783" indent="-228594">
              <a:buClr>
                <a:schemeClr val="tx1">
                  <a:lumMod val="60000"/>
                  <a:lumOff val="40000"/>
                </a:schemeClr>
              </a:buClr>
              <a:buFont typeface="Helvetica" charset="0"/>
              <a:buChar char="-"/>
              <a:defRPr sz="2400">
                <a:solidFill>
                  <a:schemeClr val="tx1"/>
                </a:solidFill>
              </a:defRPr>
            </a:lvl2pPr>
            <a:lvl3pPr marL="918610" indent="-152396">
              <a:buClr>
                <a:schemeClr val="tx1">
                  <a:lumMod val="60000"/>
                  <a:lumOff val="40000"/>
                </a:schemeClr>
              </a:buClr>
              <a:buSzPct val="70000"/>
              <a:buFont typeface="Arial" charset="0"/>
              <a:buChar char="•"/>
              <a:tabLst/>
              <a:defRPr sz="2133" baseline="0">
                <a:solidFill>
                  <a:schemeClr val="tx1"/>
                </a:solidFill>
              </a:defRPr>
            </a:lvl3pPr>
            <a:lvl4pPr marL="1221287" indent="-150280">
              <a:buClr>
                <a:schemeClr val="tx1">
                  <a:lumMod val="60000"/>
                  <a:lumOff val="40000"/>
                </a:schemeClr>
              </a:buClr>
              <a:buSzPct val="70000"/>
              <a:buFont typeface="Arial" charset="0"/>
              <a:buChar char="•"/>
              <a:tabLst/>
              <a:defRPr sz="2133">
                <a:solidFill>
                  <a:schemeClr val="tx1"/>
                </a:solidFill>
              </a:defRPr>
            </a:lvl4pPr>
            <a:lvl5pPr marL="1526079" indent="-154513">
              <a:buClr>
                <a:schemeClr val="tx1">
                  <a:lumMod val="60000"/>
                  <a:lumOff val="40000"/>
                </a:schemeClr>
              </a:buClr>
              <a:buSzPct val="70000"/>
              <a:buFont typeface="Arial" charset="0"/>
              <a:buChar char="•"/>
              <a:tabLst/>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672393" y="366186"/>
            <a:ext cx="10808407" cy="684281"/>
          </a:xfrm>
        </p:spPr>
        <p:txBody>
          <a:bodyPr/>
          <a:lstStyle>
            <a:lvl1pPr>
              <a:lnSpc>
                <a:spcPct val="90000"/>
              </a:lnSpc>
              <a:defRPr sz="3733"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sp>
        <p:nvSpPr>
          <p:cNvPr id="10" name="Text Placeholder 10"/>
          <p:cNvSpPr>
            <a:spLocks noGrp="1"/>
          </p:cNvSpPr>
          <p:nvPr>
            <p:ph type="body" sz="quarter" idx="12"/>
          </p:nvPr>
        </p:nvSpPr>
        <p:spPr>
          <a:xfrm>
            <a:off x="672393" y="1050467"/>
            <a:ext cx="10808407" cy="324883"/>
          </a:xfrm>
        </p:spPr>
        <p:txBody>
          <a:bodyPr tIns="0" bIns="0">
            <a:noAutofit/>
          </a:bodyPr>
          <a:lstStyle>
            <a:lvl1pPr marL="0" indent="0">
              <a:spcBef>
                <a:spcPts val="0"/>
              </a:spcBef>
              <a:buFontTx/>
              <a:buNone/>
              <a:defRPr sz="2667">
                <a:solidFill>
                  <a:schemeClr val="accent5"/>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Edit Master text styles</a:t>
            </a:r>
          </a:p>
        </p:txBody>
      </p:sp>
      <p:sp>
        <p:nvSpPr>
          <p:cNvPr id="16" name="Text Placeholder 5"/>
          <p:cNvSpPr>
            <a:spLocks noGrp="1"/>
          </p:cNvSpPr>
          <p:nvPr>
            <p:ph type="body" sz="quarter" idx="13"/>
          </p:nvPr>
        </p:nvSpPr>
        <p:spPr>
          <a:xfrm>
            <a:off x="6262607" y="1929009"/>
            <a:ext cx="5218192" cy="4138836"/>
          </a:xfrm>
        </p:spPr>
        <p:txBody>
          <a:bodyPr tIns="0" bIns="0">
            <a:noAutofit/>
          </a:bodyPr>
          <a:lstStyle>
            <a:lvl1pPr marL="228594" indent="-228594">
              <a:buClr>
                <a:schemeClr val="accent5"/>
              </a:buClr>
              <a:buFont typeface="Arial" charset="0"/>
              <a:buChar char="•"/>
              <a:defRPr sz="2667">
                <a:solidFill>
                  <a:schemeClr val="tx1"/>
                </a:solidFill>
              </a:defRPr>
            </a:lvl1pPr>
            <a:lvl2pPr marL="685783" indent="-228594">
              <a:buClr>
                <a:schemeClr val="tx1">
                  <a:lumMod val="60000"/>
                  <a:lumOff val="40000"/>
                </a:schemeClr>
              </a:buClr>
              <a:buFont typeface="Helvetica" charset="0"/>
              <a:buChar char="-"/>
              <a:defRPr sz="2400">
                <a:solidFill>
                  <a:schemeClr val="tx1"/>
                </a:solidFill>
              </a:defRPr>
            </a:lvl2pPr>
            <a:lvl3pPr marL="918610" indent="-152396">
              <a:buClr>
                <a:schemeClr val="tx1">
                  <a:lumMod val="60000"/>
                  <a:lumOff val="40000"/>
                </a:schemeClr>
              </a:buClr>
              <a:buSzPct val="70000"/>
              <a:buFont typeface="Arial" charset="0"/>
              <a:buChar char="•"/>
              <a:tabLst/>
              <a:defRPr sz="2133" baseline="0">
                <a:solidFill>
                  <a:schemeClr val="tx1"/>
                </a:solidFill>
              </a:defRPr>
            </a:lvl3pPr>
            <a:lvl4pPr marL="1221287" indent="-150280">
              <a:buClr>
                <a:schemeClr val="tx1">
                  <a:lumMod val="60000"/>
                  <a:lumOff val="40000"/>
                </a:schemeClr>
              </a:buClr>
              <a:buSzPct val="70000"/>
              <a:buFont typeface="Arial" charset="0"/>
              <a:buChar char="•"/>
              <a:tabLst/>
              <a:defRPr sz="2133">
                <a:solidFill>
                  <a:schemeClr val="tx1"/>
                </a:solidFill>
              </a:defRPr>
            </a:lvl4pPr>
            <a:lvl5pPr marL="1526079" indent="-154513">
              <a:buClr>
                <a:schemeClr val="tx1">
                  <a:lumMod val="60000"/>
                  <a:lumOff val="40000"/>
                </a:schemeClr>
              </a:buClr>
              <a:buSzPct val="70000"/>
              <a:buFont typeface="Arial" charset="0"/>
              <a:buChar char="•"/>
              <a:tabLst/>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3DF1DFA-04C1-AC4E-85CF-5F12D85BB3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Tree>
    <p:extLst>
      <p:ext uri="{BB962C8B-B14F-4D97-AF65-F5344CB8AC3E}">
        <p14:creationId xmlns:p14="http://schemas.microsoft.com/office/powerpoint/2010/main" val="164278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393" y="366185"/>
            <a:ext cx="10808407" cy="684281"/>
          </a:xfrm>
        </p:spPr>
        <p:txBody>
          <a:bodyPr/>
          <a:lstStyle>
            <a:lvl1pPr>
              <a:lnSpc>
                <a:spcPct val="90000"/>
              </a:lnSpc>
              <a:defRPr sz="3733"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sp>
        <p:nvSpPr>
          <p:cNvPr id="11" name="Text Placeholder 10"/>
          <p:cNvSpPr>
            <a:spLocks noGrp="1"/>
          </p:cNvSpPr>
          <p:nvPr>
            <p:ph type="body" sz="quarter" idx="11"/>
          </p:nvPr>
        </p:nvSpPr>
        <p:spPr>
          <a:xfrm>
            <a:off x="672393" y="1050467"/>
            <a:ext cx="10808407" cy="324883"/>
          </a:xfrm>
        </p:spPr>
        <p:txBody>
          <a:bodyPr tIns="0" bIns="0">
            <a:noAutofit/>
          </a:bodyPr>
          <a:lstStyle>
            <a:lvl1pPr marL="0" indent="0">
              <a:spcBef>
                <a:spcPts val="0"/>
              </a:spcBef>
              <a:buFontTx/>
              <a:buNone/>
              <a:defRPr sz="2667">
                <a:solidFill>
                  <a:schemeClr val="accent5"/>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Tree>
    <p:extLst>
      <p:ext uri="{BB962C8B-B14F-4D97-AF65-F5344CB8AC3E}">
        <p14:creationId xmlns:p14="http://schemas.microsoft.com/office/powerpoint/2010/main" val="174052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393" y="366185"/>
            <a:ext cx="10808407" cy="684281"/>
          </a:xfrm>
        </p:spPr>
        <p:txBody>
          <a:bodyPr/>
          <a:lstStyle>
            <a:lvl1pPr>
              <a:lnSpc>
                <a:spcPct val="90000"/>
              </a:lnSpc>
              <a:defRPr sz="3733" b="1" cap="none" baseline="0">
                <a:solidFill>
                  <a:schemeClr val="tx1"/>
                </a:solidFill>
              </a:defRPr>
            </a:lvl1pPr>
          </a:lstStyle>
          <a:p>
            <a:r>
              <a:rPr lang="en-US"/>
              <a:t>Click to edit master title style</a:t>
            </a:r>
          </a:p>
        </p:txBody>
      </p:sp>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Tree>
    <p:extLst>
      <p:ext uri="{BB962C8B-B14F-4D97-AF65-F5344CB8AC3E}">
        <p14:creationId xmlns:p14="http://schemas.microsoft.com/office/powerpoint/2010/main" val="371606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 Content (bullets)">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6079067" cy="6858000"/>
          </a:xfrm>
          <a:solidFill>
            <a:schemeClr val="tx1">
              <a:lumMod val="50000"/>
            </a:schemeClr>
          </a:solidFill>
        </p:spPr>
        <p:txBody>
          <a:bodyPr tIns="457200">
            <a:normAutofit/>
          </a:bodyPr>
          <a:lstStyle>
            <a:lvl1pPr marL="0" indent="0" algn="ctr">
              <a:buFontTx/>
              <a:buNone/>
              <a:defRPr sz="2133">
                <a:solidFill>
                  <a:schemeClr val="tx1">
                    <a:lumMod val="20000"/>
                    <a:lumOff val="80000"/>
                  </a:schemeClr>
                </a:solidFill>
              </a:defRPr>
            </a:lvl1pPr>
          </a:lstStyle>
          <a:p>
            <a:r>
              <a:rPr lang="en-US" dirty="0"/>
              <a:t>Click icon to add picture</a:t>
            </a:r>
          </a:p>
        </p:txBody>
      </p:sp>
      <p:sp>
        <p:nvSpPr>
          <p:cNvPr id="14"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sp>
        <p:nvSpPr>
          <p:cNvPr id="13" name="Title 1"/>
          <p:cNvSpPr>
            <a:spLocks noGrp="1"/>
          </p:cNvSpPr>
          <p:nvPr>
            <p:ph type="title" hasCustomPrompt="1"/>
          </p:nvPr>
        </p:nvSpPr>
        <p:spPr>
          <a:xfrm>
            <a:off x="6599665" y="366186"/>
            <a:ext cx="5206200" cy="1043020"/>
          </a:xfrm>
        </p:spPr>
        <p:txBody>
          <a:bodyPr/>
          <a:lstStyle>
            <a:lvl1pPr>
              <a:lnSpc>
                <a:spcPct val="90000"/>
              </a:lnSpc>
              <a:defRPr sz="3733" b="1" cap="none" baseline="0">
                <a:solidFill>
                  <a:schemeClr val="tx1"/>
                </a:solidFill>
              </a:defRPr>
            </a:lvl1pPr>
          </a:lstStyle>
          <a:p>
            <a:r>
              <a:rPr lang="en-US"/>
              <a:t>Click to edit master title style</a:t>
            </a:r>
          </a:p>
        </p:txBody>
      </p:sp>
      <p:sp>
        <p:nvSpPr>
          <p:cNvPr id="8" name="Text Placeholder 10"/>
          <p:cNvSpPr>
            <a:spLocks noGrp="1"/>
          </p:cNvSpPr>
          <p:nvPr>
            <p:ph type="body" sz="quarter" idx="15"/>
          </p:nvPr>
        </p:nvSpPr>
        <p:spPr>
          <a:xfrm>
            <a:off x="6599665" y="1492712"/>
            <a:ext cx="5206200" cy="324883"/>
          </a:xfrm>
        </p:spPr>
        <p:txBody>
          <a:bodyPr tIns="0" bIns="0">
            <a:noAutofit/>
          </a:bodyPr>
          <a:lstStyle>
            <a:lvl1pPr marL="0" indent="0">
              <a:spcBef>
                <a:spcPts val="0"/>
              </a:spcBef>
              <a:buFontTx/>
              <a:buNone/>
              <a:defRPr sz="2667">
                <a:solidFill>
                  <a:schemeClr val="accent5"/>
                </a:solidFill>
              </a:defRPr>
            </a:lvl1pPr>
            <a:lvl2pPr marL="457189" indent="0">
              <a:buFontTx/>
              <a:buNone/>
              <a:defRPr sz="2133">
                <a:solidFill>
                  <a:schemeClr val="tx1">
                    <a:lumMod val="60000"/>
                    <a:lumOff val="40000"/>
                  </a:schemeClr>
                </a:solidFill>
              </a:defRPr>
            </a:lvl2pPr>
            <a:lvl3pPr marL="914377" indent="0">
              <a:buFontTx/>
              <a:buNone/>
              <a:defRPr sz="2133">
                <a:solidFill>
                  <a:schemeClr val="tx1">
                    <a:lumMod val="60000"/>
                    <a:lumOff val="40000"/>
                  </a:schemeClr>
                </a:solidFill>
              </a:defRPr>
            </a:lvl3pPr>
            <a:lvl4pPr marL="1371566" indent="0">
              <a:buFontTx/>
              <a:buNone/>
              <a:defRPr sz="2133">
                <a:solidFill>
                  <a:schemeClr val="tx1">
                    <a:lumMod val="60000"/>
                    <a:lumOff val="40000"/>
                  </a:schemeClr>
                </a:solidFill>
              </a:defRPr>
            </a:lvl4pPr>
            <a:lvl5pPr marL="1828754" indent="0">
              <a:buFontTx/>
              <a:buNone/>
              <a:defRPr sz="2133">
                <a:solidFill>
                  <a:schemeClr val="tx1">
                    <a:lumMod val="60000"/>
                    <a:lumOff val="40000"/>
                  </a:schemeClr>
                </a:solidFill>
              </a:defRPr>
            </a:lvl5pPr>
          </a:lstStyle>
          <a:p>
            <a:pPr lvl="0"/>
            <a:r>
              <a:rPr lang="en-US"/>
              <a:t>Edit Master text styles</a:t>
            </a:r>
          </a:p>
        </p:txBody>
      </p:sp>
      <p:sp>
        <p:nvSpPr>
          <p:cNvPr id="10" name="Text Placeholder 5"/>
          <p:cNvSpPr>
            <a:spLocks noGrp="1"/>
          </p:cNvSpPr>
          <p:nvPr>
            <p:ph type="body" sz="quarter" idx="16"/>
          </p:nvPr>
        </p:nvSpPr>
        <p:spPr>
          <a:xfrm>
            <a:off x="6603275" y="2090379"/>
            <a:ext cx="5218192" cy="3837285"/>
          </a:xfrm>
        </p:spPr>
        <p:txBody>
          <a:bodyPr tIns="0" bIns="0">
            <a:noAutofit/>
          </a:bodyPr>
          <a:lstStyle>
            <a:lvl1pPr marL="228594" indent="-228594">
              <a:buClr>
                <a:schemeClr val="accent5"/>
              </a:buClr>
              <a:buFont typeface="Arial" charset="0"/>
              <a:buChar char="•"/>
              <a:defRPr sz="2667">
                <a:solidFill>
                  <a:schemeClr val="tx1"/>
                </a:solidFill>
              </a:defRPr>
            </a:lvl1pPr>
            <a:lvl2pPr marL="685783" indent="-228594">
              <a:buClr>
                <a:schemeClr val="tx1">
                  <a:lumMod val="60000"/>
                  <a:lumOff val="40000"/>
                </a:schemeClr>
              </a:buClr>
              <a:buFont typeface="Helvetica" charset="0"/>
              <a:buChar char="-"/>
              <a:defRPr sz="2400">
                <a:solidFill>
                  <a:schemeClr val="tx1"/>
                </a:solidFill>
              </a:defRPr>
            </a:lvl2pPr>
            <a:lvl3pPr marL="918610" indent="-152396">
              <a:buClr>
                <a:schemeClr val="tx1">
                  <a:lumMod val="60000"/>
                  <a:lumOff val="40000"/>
                </a:schemeClr>
              </a:buClr>
              <a:buSzPct val="70000"/>
              <a:buFont typeface="Arial" charset="0"/>
              <a:buChar char="•"/>
              <a:tabLst/>
              <a:defRPr sz="2133" baseline="0">
                <a:solidFill>
                  <a:schemeClr val="tx1"/>
                </a:solidFill>
              </a:defRPr>
            </a:lvl3pPr>
            <a:lvl4pPr marL="1221287" indent="-150280">
              <a:buClr>
                <a:schemeClr val="tx1">
                  <a:lumMod val="60000"/>
                  <a:lumOff val="40000"/>
                </a:schemeClr>
              </a:buClr>
              <a:buSzPct val="70000"/>
              <a:buFont typeface="Arial" charset="0"/>
              <a:buChar char="•"/>
              <a:tabLst/>
              <a:defRPr sz="2133">
                <a:solidFill>
                  <a:schemeClr val="tx1"/>
                </a:solidFill>
              </a:defRPr>
            </a:lvl4pPr>
            <a:lvl5pPr marL="1526079" indent="-154513">
              <a:buClr>
                <a:schemeClr val="tx1">
                  <a:lumMod val="60000"/>
                  <a:lumOff val="40000"/>
                </a:schemeClr>
              </a:buClr>
              <a:buSzPct val="70000"/>
              <a:buFont typeface="Arial" charset="0"/>
              <a:buChar char="•"/>
              <a:tabLst/>
              <a:defRPr sz="2133">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29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tone)">
    <p:bg>
      <p:bgPr>
        <a:gradFill flip="none" rotWithShape="1">
          <a:gsLst>
            <a:gs pos="0">
              <a:srgbClr val="FFFFFF"/>
            </a:gs>
            <a:gs pos="100000">
              <a:schemeClr val="tx1">
                <a:lumMod val="20000"/>
                <a:lumOff val="80000"/>
                <a:alpha val="6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053372" y="2731711"/>
            <a:ext cx="2054099" cy="1030395"/>
          </a:xfrm>
          <a:prstGeom prst="rect">
            <a:avLst/>
          </a:prstGeom>
        </p:spPr>
      </p:pic>
      <p:sp>
        <p:nvSpPr>
          <p:cNvPr id="4" name="Subtitle 2"/>
          <p:cNvSpPr>
            <a:spLocks noGrp="1"/>
          </p:cNvSpPr>
          <p:nvPr>
            <p:ph type="subTitle" idx="1" hasCustomPrompt="1"/>
          </p:nvPr>
        </p:nvSpPr>
        <p:spPr>
          <a:xfrm>
            <a:off x="2402846" y="4805591"/>
            <a:ext cx="7386311" cy="491581"/>
          </a:xfrm>
          <a:ln>
            <a:noFill/>
          </a:ln>
        </p:spPr>
        <p:txBody>
          <a:bodyPr wrap="square" tIns="0" bIns="0" anchor="b" anchorCtr="0">
            <a:noAutofit/>
          </a:bodyPr>
          <a:lstStyle>
            <a:lvl1pPr marL="0" indent="0" algn="ctr">
              <a:buNone/>
              <a:defRPr sz="2667" b="1" cap="none" baseline="0">
                <a:solidFill>
                  <a:schemeClr val="accent5"/>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3"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Call to action goes here</a:t>
            </a:r>
          </a:p>
        </p:txBody>
      </p:sp>
      <p:sp>
        <p:nvSpPr>
          <p:cNvPr id="5" name="Text Placeholder 6"/>
          <p:cNvSpPr>
            <a:spLocks noGrp="1"/>
          </p:cNvSpPr>
          <p:nvPr>
            <p:ph type="body" sz="quarter" idx="10" hasCustomPrompt="1"/>
          </p:nvPr>
        </p:nvSpPr>
        <p:spPr>
          <a:xfrm>
            <a:off x="2402845" y="5327097"/>
            <a:ext cx="7386311" cy="469099"/>
          </a:xfrm>
        </p:spPr>
        <p:txBody>
          <a:bodyPr tIns="0" bIns="0">
            <a:noAutofit/>
          </a:bodyPr>
          <a:lstStyle>
            <a:lvl1pPr marL="0" indent="0" algn="ctr">
              <a:buFontTx/>
              <a:buNone/>
              <a:defRPr sz="24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4" indent="0" algn="ctr">
              <a:buFontTx/>
              <a:buNone/>
              <a:defRPr/>
            </a:lvl5pPr>
          </a:lstStyle>
          <a:p>
            <a:pPr lvl="0"/>
            <a:r>
              <a:rPr lang="en-US"/>
              <a:t>emailaddress@qlik.com</a:t>
            </a:r>
          </a:p>
        </p:txBody>
      </p:sp>
    </p:spTree>
    <p:extLst>
      <p:ext uri="{BB962C8B-B14F-4D97-AF65-F5344CB8AC3E}">
        <p14:creationId xmlns:p14="http://schemas.microsoft.com/office/powerpoint/2010/main" val="93245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3 - Capability - No Subhead">
    <p:spTree>
      <p:nvGrpSpPr>
        <p:cNvPr id="1" name=""/>
        <p:cNvGrpSpPr/>
        <p:nvPr/>
      </p:nvGrpSpPr>
      <p:grpSpPr>
        <a:xfrm>
          <a:off x="0" y="0"/>
          <a:ext cx="0" cy="0"/>
          <a:chOff x="0" y="0"/>
          <a:chExt cx="0" cy="0"/>
        </a:xfrm>
      </p:grpSpPr>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sp>
        <p:nvSpPr>
          <p:cNvPr id="13" name="Title 1"/>
          <p:cNvSpPr>
            <a:spLocks noGrp="1"/>
          </p:cNvSpPr>
          <p:nvPr>
            <p:ph type="title" hasCustomPrompt="1"/>
          </p:nvPr>
        </p:nvSpPr>
        <p:spPr>
          <a:xfrm>
            <a:off x="672393" y="366186"/>
            <a:ext cx="10808407" cy="684281"/>
          </a:xfrm>
        </p:spPr>
        <p:txBody>
          <a:bodyPr/>
          <a:lstStyle>
            <a:lvl1pPr>
              <a:lnSpc>
                <a:spcPct val="90000"/>
              </a:lnSpc>
              <a:defRPr sz="3733" b="1"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B4052B11-24B1-5240-A52C-DE38AB4DAE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
        <p:nvSpPr>
          <p:cNvPr id="7" name="Text Placeholder 5">
            <a:extLst>
              <a:ext uri="{FF2B5EF4-FFF2-40B4-BE49-F238E27FC236}">
                <a16:creationId xmlns:a16="http://schemas.microsoft.com/office/drawing/2014/main" id="{27BFDAC6-A62F-46B6-82C2-1B3A3F52B754}"/>
              </a:ext>
            </a:extLst>
          </p:cNvPr>
          <p:cNvSpPr>
            <a:spLocks noGrp="1"/>
          </p:cNvSpPr>
          <p:nvPr>
            <p:ph type="body" sz="quarter" idx="10"/>
          </p:nvPr>
        </p:nvSpPr>
        <p:spPr>
          <a:xfrm>
            <a:off x="660402" y="1651907"/>
            <a:ext cx="4608285" cy="4282587"/>
          </a:xfrm>
        </p:spPr>
        <p:txBody>
          <a:bodyPr tIns="0" bIns="0">
            <a:normAutofit/>
          </a:bodyPr>
          <a:lstStyle>
            <a:lvl1pPr marL="228594" indent="-228594">
              <a:lnSpc>
                <a:spcPct val="100000"/>
              </a:lnSpc>
              <a:spcBef>
                <a:spcPts val="1200"/>
              </a:spcBef>
              <a:buClr>
                <a:schemeClr val="accent5"/>
              </a:buClr>
              <a:buFont typeface="Arial" charset="0"/>
              <a:buChar char="•"/>
              <a:defRPr sz="1600">
                <a:solidFill>
                  <a:schemeClr val="tx1"/>
                </a:solidFill>
              </a:defRPr>
            </a:lvl1pPr>
            <a:lvl2pPr marL="685783" indent="-228594">
              <a:lnSpc>
                <a:spcPct val="100000"/>
              </a:lnSpc>
              <a:spcBef>
                <a:spcPts val="600"/>
              </a:spcBef>
              <a:buClr>
                <a:schemeClr val="tx1">
                  <a:lumMod val="60000"/>
                  <a:lumOff val="40000"/>
                </a:schemeClr>
              </a:buClr>
              <a:buFont typeface="Helvetica" charset="0"/>
              <a:buChar char="-"/>
              <a:defRPr sz="1467">
                <a:solidFill>
                  <a:schemeClr val="tx1"/>
                </a:solidFill>
              </a:defRPr>
            </a:lvl2pPr>
            <a:lvl3pPr marL="918610" indent="-152396">
              <a:lnSpc>
                <a:spcPct val="100000"/>
              </a:lnSpc>
              <a:spcBef>
                <a:spcPts val="600"/>
              </a:spcBef>
              <a:buClr>
                <a:schemeClr val="tx1">
                  <a:lumMod val="60000"/>
                  <a:lumOff val="40000"/>
                </a:schemeClr>
              </a:buClr>
              <a:buSzPct val="70000"/>
              <a:buFont typeface="Arial" charset="0"/>
              <a:buChar char="•"/>
              <a:tabLst/>
              <a:defRPr sz="1400" baseline="0">
                <a:solidFill>
                  <a:schemeClr val="tx1"/>
                </a:solidFill>
              </a:defRPr>
            </a:lvl3pPr>
            <a:lvl4pPr marL="1221287" indent="-150280">
              <a:lnSpc>
                <a:spcPct val="100000"/>
              </a:lnSpc>
              <a:spcBef>
                <a:spcPts val="600"/>
              </a:spcBef>
              <a:buClr>
                <a:schemeClr val="tx1">
                  <a:lumMod val="60000"/>
                  <a:lumOff val="40000"/>
                </a:schemeClr>
              </a:buClr>
              <a:buSzPct val="70000"/>
              <a:buFont typeface="Arial" charset="0"/>
              <a:buChar char="•"/>
              <a:tabLst/>
              <a:defRPr sz="1400">
                <a:solidFill>
                  <a:schemeClr val="tx1"/>
                </a:solidFill>
              </a:defRPr>
            </a:lvl4pPr>
            <a:lvl5pPr marL="1526079" indent="-154513">
              <a:lnSpc>
                <a:spcPct val="100000"/>
              </a:lnSpc>
              <a:spcBef>
                <a:spcPts val="600"/>
              </a:spcBef>
              <a:buClr>
                <a:schemeClr val="tx1">
                  <a:lumMod val="60000"/>
                  <a:lumOff val="40000"/>
                </a:schemeClr>
              </a:buClr>
              <a:buSzPct val="70000"/>
              <a:buFont typeface="Arial" charset="0"/>
              <a:buChar char="•"/>
              <a:tabLst/>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BFBCE54C-DF38-4013-AC73-D2B4342239D1}"/>
              </a:ext>
            </a:extLst>
          </p:cNvPr>
          <p:cNvCxnSpPr>
            <a:cxnSpLocks/>
          </p:cNvCxnSpPr>
          <p:nvPr userDrawn="1"/>
        </p:nvCxnSpPr>
        <p:spPr>
          <a:xfrm>
            <a:off x="5657712" y="1651907"/>
            <a:ext cx="0" cy="4282587"/>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47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Narrative Content (No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393" y="366185"/>
            <a:ext cx="10808407" cy="684281"/>
          </a:xfrm>
        </p:spPr>
        <p:txBody>
          <a:bodyPr/>
          <a:lstStyle>
            <a:lvl1pPr>
              <a:lnSpc>
                <a:spcPct val="90000"/>
              </a:lnSpc>
              <a:defRPr sz="3733" b="1" cap="none" baseline="0">
                <a:solidFill>
                  <a:schemeClr val="tx1"/>
                </a:solidFill>
              </a:defRPr>
            </a:lvl1pPr>
          </a:lstStyle>
          <a:p>
            <a:r>
              <a:rPr lang="en-US" dirty="0"/>
              <a:t>Click to edit master title style</a:t>
            </a:r>
          </a:p>
        </p:txBody>
      </p:sp>
      <p:sp>
        <p:nvSpPr>
          <p:cNvPr id="8" name="Slide Number Placeholder 5"/>
          <p:cNvSpPr txBox="1">
            <a:spLocks/>
          </p:cNvSpPr>
          <p:nvPr userDrawn="1"/>
        </p:nvSpPr>
        <p:spPr>
          <a:xfrm>
            <a:off x="11442447" y="6339418"/>
            <a:ext cx="237320" cy="311149"/>
          </a:xfrm>
          <a:prstGeom prst="rect">
            <a:avLst/>
          </a:prstGeom>
        </p:spPr>
        <p:txBody>
          <a:bodyPr lIns="0" rIns="0"/>
          <a:lstStyle>
            <a:defPPr>
              <a:defRPr lang="en-US"/>
            </a:defPPr>
            <a:lvl1pPr marL="0" algn="r" defTabSz="457200" rtl="0" eaLnBrk="1" latinLnBrk="0" hangingPunct="1">
              <a:defRPr sz="1600" b="0" i="0" kern="1200">
                <a:solidFill>
                  <a:schemeClr val="bg1">
                    <a:lumMod val="50000"/>
                  </a:schemeClr>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2477B88-DACD-ED46-BA46-8E3D3F0E8FE7}" type="slidenum">
              <a:rPr lang="en-US" sz="1067" b="0" i="0" smtClean="0">
                <a:solidFill>
                  <a:schemeClr val="tx1">
                    <a:lumMod val="60000"/>
                    <a:lumOff val="40000"/>
                  </a:schemeClr>
                </a:solidFill>
                <a:latin typeface="Arial" charset="0"/>
                <a:cs typeface="Arial" charset="0"/>
              </a:rPr>
              <a:pPr fontAlgn="auto">
                <a:spcBef>
                  <a:spcPts val="0"/>
                </a:spcBef>
                <a:spcAft>
                  <a:spcPts val="0"/>
                </a:spcAft>
                <a:defRPr/>
              </a:pPr>
              <a:t>‹#›</a:t>
            </a:fld>
            <a:endParaRPr lang="en-US" sz="1067" b="0" i="0" dirty="0">
              <a:solidFill>
                <a:schemeClr val="tx1">
                  <a:lumMod val="60000"/>
                  <a:lumOff val="40000"/>
                </a:schemeClr>
              </a:solidFill>
              <a:latin typeface="Arial" charset="0"/>
              <a:cs typeface="Arial"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60766" y="6358103"/>
            <a:ext cx="1551015" cy="193608"/>
          </a:xfrm>
          <a:prstGeom prst="rect">
            <a:avLst/>
          </a:prstGeom>
        </p:spPr>
      </p:pic>
      <p:sp>
        <p:nvSpPr>
          <p:cNvPr id="9" name="Text Placeholder 5">
            <a:extLst>
              <a:ext uri="{FF2B5EF4-FFF2-40B4-BE49-F238E27FC236}">
                <a16:creationId xmlns:a16="http://schemas.microsoft.com/office/drawing/2014/main" id="{A0E38494-91CD-46FB-B963-CA89C969CA7E}"/>
              </a:ext>
            </a:extLst>
          </p:cNvPr>
          <p:cNvSpPr>
            <a:spLocks noGrp="1"/>
          </p:cNvSpPr>
          <p:nvPr>
            <p:ph type="body" sz="quarter" idx="10"/>
          </p:nvPr>
        </p:nvSpPr>
        <p:spPr>
          <a:xfrm>
            <a:off x="660400" y="1560576"/>
            <a:ext cx="10822763" cy="4507269"/>
          </a:xfrm>
        </p:spPr>
        <p:txBody>
          <a:bodyPr tIns="0" bIns="0">
            <a:noAutofit/>
          </a:bodyPr>
          <a:lstStyle>
            <a:lvl1pPr marL="0" indent="0">
              <a:buClr>
                <a:schemeClr val="accent5"/>
              </a:buClr>
              <a:buFont typeface="Arial" charset="0"/>
              <a:buNone/>
              <a:defRPr sz="2133">
                <a:solidFill>
                  <a:schemeClr val="tx1"/>
                </a:solidFill>
              </a:defRPr>
            </a:lvl1pPr>
            <a:lvl2pPr marL="685783" indent="-228594">
              <a:buClr>
                <a:schemeClr val="tx1">
                  <a:lumMod val="60000"/>
                  <a:lumOff val="40000"/>
                </a:schemeClr>
              </a:buClr>
              <a:buFont typeface="Helvetica" charset="0"/>
              <a:buChar char="-"/>
              <a:defRPr sz="2400">
                <a:solidFill>
                  <a:schemeClr val="tx1"/>
                </a:solidFill>
              </a:defRPr>
            </a:lvl2pPr>
            <a:lvl3pPr marL="918610" indent="-152396">
              <a:buClr>
                <a:schemeClr val="tx1">
                  <a:lumMod val="60000"/>
                  <a:lumOff val="40000"/>
                </a:schemeClr>
              </a:buClr>
              <a:buSzPct val="70000"/>
              <a:buFont typeface="Arial" charset="0"/>
              <a:buChar char="•"/>
              <a:tabLst/>
              <a:defRPr sz="2133" baseline="0">
                <a:solidFill>
                  <a:schemeClr val="tx1"/>
                </a:solidFill>
              </a:defRPr>
            </a:lvl3pPr>
            <a:lvl4pPr marL="1221287" indent="-150280">
              <a:buClr>
                <a:schemeClr val="tx1">
                  <a:lumMod val="60000"/>
                  <a:lumOff val="40000"/>
                </a:schemeClr>
              </a:buClr>
              <a:buSzPct val="70000"/>
              <a:buFont typeface="Arial" charset="0"/>
              <a:buChar char="•"/>
              <a:tabLst/>
              <a:defRPr sz="2133">
                <a:solidFill>
                  <a:schemeClr val="tx1"/>
                </a:solidFill>
              </a:defRPr>
            </a:lvl4pPr>
            <a:lvl5pPr marL="1526079" indent="-154513">
              <a:buClr>
                <a:schemeClr val="tx1">
                  <a:lumMod val="60000"/>
                  <a:lumOff val="40000"/>
                </a:schemeClr>
              </a:buClr>
              <a:buSzPct val="70000"/>
              <a:buFont typeface="Arial" charset="0"/>
              <a:buChar char="•"/>
              <a:tabLst/>
              <a:defRPr sz="2133">
                <a:solidFill>
                  <a:schemeClr val="tx1"/>
                </a:solidFill>
              </a:defRPr>
            </a:lvl5pPr>
          </a:lstStyle>
          <a:p>
            <a:pPr lvl="0"/>
            <a:r>
              <a:rPr lang="en-US" dirty="0"/>
              <a:t>Edit Master text styles</a:t>
            </a:r>
          </a:p>
        </p:txBody>
      </p:sp>
    </p:spTree>
    <p:extLst>
      <p:ext uri="{BB962C8B-B14F-4D97-AF65-F5344CB8AC3E}">
        <p14:creationId xmlns:p14="http://schemas.microsoft.com/office/powerpoint/2010/main" val="355591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72393" y="366185"/>
            <a:ext cx="10808407" cy="108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672394" y="1603165"/>
            <a:ext cx="10808405" cy="4133849"/>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S Doctop Placeholder" hidden="1"/>
          <p:cNvSpPr txBox="1"/>
          <p:nvPr userDrawn="1"/>
        </p:nvSpPr>
        <p:spPr>
          <a:xfrm>
            <a:off x="728134" y="0"/>
            <a:ext cx="7535333" cy="420756"/>
          </a:xfrm>
          <a:prstGeom prst="rect">
            <a:avLst/>
          </a:prstGeom>
          <a:noFill/>
        </p:spPr>
        <p:txBody>
          <a:bodyPr vert="horz" rtlCol="0">
            <a:spAutoFit/>
          </a:bodyPr>
          <a:lstStyle/>
          <a:p>
            <a:pPr algn="l"/>
            <a:r>
              <a:rPr lang="en-US" sz="1067" b="0" i="0" dirty="0">
                <a:latin typeface="Arial" charset="0"/>
                <a:ea typeface="Arial" charset="0"/>
                <a:cs typeface="Arial" charset="0"/>
              </a:rPr>
              <a:t>IBDROOT\PROJECTS\IBD-NY\OPERAND2015\583992_1\Presentations\2016-01-25 Analyst Day\Project Elysium - Analyst Day Presentation (Updated 20150121).pptx</a:t>
            </a:r>
          </a:p>
        </p:txBody>
      </p:sp>
    </p:spTree>
    <p:extLst>
      <p:ext uri="{BB962C8B-B14F-4D97-AF65-F5344CB8AC3E}">
        <p14:creationId xmlns:p14="http://schemas.microsoft.com/office/powerpoint/2010/main" val="4116095901"/>
      </p:ext>
    </p:extLst>
  </p:cSld>
  <p:clrMap bg1="lt1" tx1="dk1" bg2="lt2" tx2="dk2" accent1="accent1" accent2="accent2" accent3="accent3" accent4="accent4" accent5="accent5" accent6="accent6" hlink="hlink" folHlink="folHlink"/>
  <p:sldLayoutIdLst>
    <p:sldLayoutId id="2147483694" r:id="rId1"/>
    <p:sldLayoutId id="2147483704" r:id="rId2"/>
    <p:sldLayoutId id="2147483706" r:id="rId3"/>
    <p:sldLayoutId id="2147483709" r:id="rId4"/>
    <p:sldLayoutId id="2147483710" r:id="rId5"/>
    <p:sldLayoutId id="2147483716" r:id="rId6"/>
    <p:sldLayoutId id="2147483729" r:id="rId7"/>
    <p:sldLayoutId id="2147483850" r:id="rId8"/>
    <p:sldLayoutId id="2147483848" r:id="rId9"/>
    <p:sldLayoutId id="2147483851" r:id="rId10"/>
  </p:sldLayoutIdLst>
  <p:hf hdr="0" dt="0"/>
  <p:txStyles>
    <p:titleStyle>
      <a:lvl1pPr algn="l" defTabSz="914377" rtl="0" eaLnBrk="1" fontAlgn="base" hangingPunct="1">
        <a:lnSpc>
          <a:spcPct val="90000"/>
        </a:lnSpc>
        <a:spcBef>
          <a:spcPct val="0"/>
        </a:spcBef>
        <a:spcAft>
          <a:spcPct val="0"/>
        </a:spcAft>
        <a:defRPr sz="3733" b="1" i="0" kern="1200">
          <a:solidFill>
            <a:schemeClr val="tx1"/>
          </a:solidFill>
          <a:latin typeface="Arial" charset="0"/>
          <a:ea typeface="Arial" charset="0"/>
          <a:cs typeface="Arial" charset="0"/>
        </a:defRPr>
      </a:lvl1pPr>
      <a:lvl2pPr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2pPr>
      <a:lvl3pPr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3pPr>
      <a:lvl4pPr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4pPr>
      <a:lvl5pPr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5pPr>
      <a:lvl6pPr marL="609585"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6pPr>
      <a:lvl7pPr marL="1219170"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7pPr>
      <a:lvl8pPr marL="1828754"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8pPr>
      <a:lvl9pPr marL="2438339" algn="l" defTabSz="914377" rtl="0" eaLnBrk="1" fontAlgn="base" hangingPunct="1">
        <a:lnSpc>
          <a:spcPct val="90000"/>
        </a:lnSpc>
        <a:spcBef>
          <a:spcPct val="0"/>
        </a:spcBef>
        <a:spcAft>
          <a:spcPct val="0"/>
        </a:spcAft>
        <a:defRPr sz="4000" b="1">
          <a:solidFill>
            <a:schemeClr val="tx1"/>
          </a:solidFill>
          <a:latin typeface="Calibri" charset="0"/>
          <a:ea typeface="ＭＳ Ｐゴシック" charset="0"/>
          <a:cs typeface="Calibri" charset="0"/>
        </a:defRPr>
      </a:lvl9pPr>
    </p:titleStyle>
    <p:body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312">
          <p15:clr>
            <a:srgbClr val="F26B43"/>
          </p15:clr>
        </p15:guide>
        <p15:guide id="3" orient="horz" pos="3036">
          <p15:clr>
            <a:srgbClr val="F26B43"/>
          </p15:clr>
        </p15:guide>
        <p15:guide id="4" orient="horz" pos="14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526F-5C33-45A5-84F8-6831C447A808}"/>
              </a:ext>
            </a:extLst>
          </p:cNvPr>
          <p:cNvSpPr>
            <a:spLocks noGrp="1"/>
          </p:cNvSpPr>
          <p:nvPr>
            <p:ph type="title"/>
          </p:nvPr>
        </p:nvSpPr>
        <p:spPr/>
        <p:txBody>
          <a:bodyPr/>
          <a:lstStyle/>
          <a:p>
            <a:r>
              <a:rPr lang="en-US" sz="3600" dirty="0"/>
              <a:t>Qlik Alerting</a:t>
            </a:r>
            <a:r>
              <a:rPr lang="en-US" sz="3600" baseline="30000" dirty="0"/>
              <a:t>™</a:t>
            </a:r>
          </a:p>
        </p:txBody>
      </p:sp>
      <p:sp>
        <p:nvSpPr>
          <p:cNvPr id="3" name="Text Placeholder 2">
            <a:extLst>
              <a:ext uri="{FF2B5EF4-FFF2-40B4-BE49-F238E27FC236}">
                <a16:creationId xmlns:a16="http://schemas.microsoft.com/office/drawing/2014/main" id="{65DC4BB2-089B-4918-94DE-068501C2E4CD}"/>
              </a:ext>
            </a:extLst>
          </p:cNvPr>
          <p:cNvSpPr>
            <a:spLocks noGrp="1"/>
          </p:cNvSpPr>
          <p:nvPr>
            <p:ph type="body" sz="quarter" idx="11"/>
          </p:nvPr>
        </p:nvSpPr>
        <p:spPr/>
        <p:txBody>
          <a:bodyPr/>
          <a:lstStyle/>
          <a:p>
            <a:r>
              <a:rPr lang="en-US" dirty="0"/>
              <a:t>Take Intelligent, Timely Action</a:t>
            </a:r>
          </a:p>
        </p:txBody>
      </p:sp>
      <p:sp>
        <p:nvSpPr>
          <p:cNvPr id="5" name="Text Placeholder 4">
            <a:extLst>
              <a:ext uri="{FF2B5EF4-FFF2-40B4-BE49-F238E27FC236}">
                <a16:creationId xmlns:a16="http://schemas.microsoft.com/office/drawing/2014/main" id="{EAE9648C-FF23-4DBC-8825-688BBA488BD0}"/>
              </a:ext>
            </a:extLst>
          </p:cNvPr>
          <p:cNvSpPr>
            <a:spLocks noGrp="1"/>
          </p:cNvSpPr>
          <p:nvPr>
            <p:ph type="body" sz="quarter" idx="12"/>
          </p:nvPr>
        </p:nvSpPr>
        <p:spPr/>
        <p:txBody>
          <a:bodyPr/>
          <a:lstStyle/>
          <a:p>
            <a:r>
              <a:rPr lang="en-US" dirty="0"/>
              <a:t>April 2020</a:t>
            </a:r>
          </a:p>
        </p:txBody>
      </p:sp>
    </p:spTree>
    <p:extLst>
      <p:ext uri="{BB962C8B-B14F-4D97-AF65-F5344CB8AC3E}">
        <p14:creationId xmlns:p14="http://schemas.microsoft.com/office/powerpoint/2010/main" val="295876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D37A33-D46F-40CC-9AB6-A2876E38C6F0}"/>
              </a:ext>
            </a:extLst>
          </p:cNvPr>
          <p:cNvSpPr>
            <a:spLocks noGrp="1"/>
          </p:cNvSpPr>
          <p:nvPr>
            <p:ph type="title"/>
          </p:nvPr>
        </p:nvSpPr>
        <p:spPr/>
        <p:txBody>
          <a:bodyPr/>
          <a:lstStyle/>
          <a:p>
            <a:r>
              <a:rPr lang="en-US" dirty="0"/>
              <a:t>What Makes It Different</a:t>
            </a:r>
          </a:p>
        </p:txBody>
      </p:sp>
      <p:sp>
        <p:nvSpPr>
          <p:cNvPr id="7" name="Text Placeholder 6">
            <a:extLst>
              <a:ext uri="{FF2B5EF4-FFF2-40B4-BE49-F238E27FC236}">
                <a16:creationId xmlns:a16="http://schemas.microsoft.com/office/drawing/2014/main" id="{34B1F6C5-99DB-44B4-924B-643A9158B090}"/>
              </a:ext>
            </a:extLst>
          </p:cNvPr>
          <p:cNvSpPr>
            <a:spLocks noGrp="1"/>
          </p:cNvSpPr>
          <p:nvPr>
            <p:ph type="body" sz="quarter" idx="10"/>
          </p:nvPr>
        </p:nvSpPr>
        <p:spPr/>
        <p:txBody>
          <a:bodyPr/>
          <a:lstStyle/>
          <a:p>
            <a:r>
              <a:rPr lang="en-US" sz="2400" dirty="0"/>
              <a:t>Data Driven – Unlike alerting from competitors, Qlik Alerting is based off data and not visualizations</a:t>
            </a:r>
          </a:p>
          <a:p>
            <a:pPr lvl="1">
              <a:spcBef>
                <a:spcPts val="600"/>
              </a:spcBef>
            </a:pPr>
            <a:r>
              <a:rPr lang="en-US" sz="2000" dirty="0"/>
              <a:t>In other products, alerts are tied to visualizations</a:t>
            </a:r>
          </a:p>
          <a:p>
            <a:pPr lvl="1">
              <a:spcBef>
                <a:spcPts val="600"/>
              </a:spcBef>
            </a:pPr>
            <a:r>
              <a:rPr lang="en-US" sz="2000" dirty="0"/>
              <a:t>Only certain visualizations are supported</a:t>
            </a:r>
          </a:p>
          <a:p>
            <a:pPr lvl="1">
              <a:spcBef>
                <a:spcPts val="600"/>
              </a:spcBef>
            </a:pPr>
            <a:r>
              <a:rPr lang="en-US" sz="2000" dirty="0"/>
              <a:t>If a user wants to create an alert, they are forced to use a specific visualization</a:t>
            </a:r>
          </a:p>
          <a:p>
            <a:pPr>
              <a:spcBef>
                <a:spcPts val="2400"/>
              </a:spcBef>
            </a:pPr>
            <a:r>
              <a:rPr lang="en-US" sz="2400" dirty="0"/>
              <a:t>Context Awareness – Qlik Alerting provides in-context linking to dashboards for further exploration</a:t>
            </a:r>
          </a:p>
          <a:p>
            <a:pPr lvl="1">
              <a:spcBef>
                <a:spcPts val="600"/>
              </a:spcBef>
            </a:pPr>
            <a:r>
              <a:rPr lang="en-US" sz="2000" dirty="0"/>
              <a:t>Users are directed to the right sheet, with the selection state applied</a:t>
            </a:r>
          </a:p>
          <a:p>
            <a:pPr lvl="1">
              <a:spcBef>
                <a:spcPts val="600"/>
              </a:spcBef>
            </a:pPr>
            <a:r>
              <a:rPr lang="en-US" sz="2000" dirty="0"/>
              <a:t>Competing products do not apply global selections leaving users without context</a:t>
            </a:r>
          </a:p>
        </p:txBody>
      </p:sp>
      <p:sp>
        <p:nvSpPr>
          <p:cNvPr id="8" name="Text Placeholder 7">
            <a:extLst>
              <a:ext uri="{FF2B5EF4-FFF2-40B4-BE49-F238E27FC236}">
                <a16:creationId xmlns:a16="http://schemas.microsoft.com/office/drawing/2014/main" id="{E8B3D7BE-F8E8-489B-B07C-F5D13E7F2C8A}"/>
              </a:ext>
            </a:extLst>
          </p:cNvPr>
          <p:cNvSpPr>
            <a:spLocks noGrp="1"/>
          </p:cNvSpPr>
          <p:nvPr>
            <p:ph type="body" sz="quarter" idx="11"/>
          </p:nvPr>
        </p:nvSpPr>
        <p:spPr/>
        <p:txBody>
          <a:bodyPr/>
          <a:lstStyle/>
          <a:p>
            <a:r>
              <a:rPr lang="en-US" dirty="0"/>
              <a:t>Data-driven alerting combined with our Associative Engine</a:t>
            </a:r>
          </a:p>
        </p:txBody>
      </p:sp>
    </p:spTree>
    <p:extLst>
      <p:ext uri="{BB962C8B-B14F-4D97-AF65-F5344CB8AC3E}">
        <p14:creationId xmlns:p14="http://schemas.microsoft.com/office/powerpoint/2010/main" val="2478866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DCCAB-A736-44CF-BC5C-0B5A2AAD83AF}"/>
              </a:ext>
            </a:extLst>
          </p:cNvPr>
          <p:cNvSpPr>
            <a:spLocks noGrp="1"/>
          </p:cNvSpPr>
          <p:nvPr>
            <p:ph type="title"/>
          </p:nvPr>
        </p:nvSpPr>
        <p:spPr/>
        <p:txBody>
          <a:bodyPr/>
          <a:lstStyle/>
          <a:p>
            <a:r>
              <a:rPr lang="en-US" dirty="0"/>
              <a:t>Complete Alerting Capabilities</a:t>
            </a:r>
          </a:p>
        </p:txBody>
      </p:sp>
      <p:grpSp>
        <p:nvGrpSpPr>
          <p:cNvPr id="2" name="Group 1">
            <a:extLst>
              <a:ext uri="{FF2B5EF4-FFF2-40B4-BE49-F238E27FC236}">
                <a16:creationId xmlns:a16="http://schemas.microsoft.com/office/drawing/2014/main" id="{CC36C63A-B936-4567-8CDC-C3C9F7FB512C}"/>
              </a:ext>
            </a:extLst>
          </p:cNvPr>
          <p:cNvGrpSpPr/>
          <p:nvPr/>
        </p:nvGrpSpPr>
        <p:grpSpPr>
          <a:xfrm>
            <a:off x="1644510" y="1362537"/>
            <a:ext cx="8460468" cy="4923426"/>
            <a:chOff x="1644510" y="1362537"/>
            <a:chExt cx="8460468" cy="4923426"/>
          </a:xfrm>
        </p:grpSpPr>
        <p:sp>
          <p:nvSpPr>
            <p:cNvPr id="8" name="TextBox 7">
              <a:extLst>
                <a:ext uri="{FF2B5EF4-FFF2-40B4-BE49-F238E27FC236}">
                  <a16:creationId xmlns:a16="http://schemas.microsoft.com/office/drawing/2014/main" id="{509E7854-6CEB-445E-A05D-9B295CC62D3E}"/>
                </a:ext>
              </a:extLst>
            </p:cNvPr>
            <p:cNvSpPr txBox="1"/>
            <p:nvPr/>
          </p:nvSpPr>
          <p:spPr bwMode="auto">
            <a:xfrm>
              <a:off x="1644510" y="2618340"/>
              <a:ext cx="1399315" cy="323678"/>
            </a:xfrm>
            <a:prstGeom prst="rect">
              <a:avLst/>
            </a:prstGeom>
            <a:noFill/>
          </p:spPr>
          <p:txBody>
            <a:bodyPr wrap="square" lIns="0" tIns="0" rIns="0" bIns="0">
              <a:spAutoFit/>
            </a:bodyPr>
            <a:lstStyle/>
            <a:p>
              <a:pPr algn="ctr" defTabSz="1219170">
                <a:lnSpc>
                  <a:spcPct val="150000"/>
                </a:lnSpc>
                <a:defRPr/>
              </a:pPr>
              <a:r>
                <a:rPr lang="en-US" sz="1600" dirty="0">
                  <a:solidFill>
                    <a:schemeClr val="bg1">
                      <a:lumMod val="50000"/>
                    </a:schemeClr>
                  </a:solidFill>
                  <a:latin typeface="+mj-lt"/>
                  <a:cs typeface="Segoe UI Light" panose="020B0502040204020203" pitchFamily="34" charset="0"/>
                </a:rPr>
                <a:t>Mobile Apps</a:t>
              </a:r>
            </a:p>
          </p:txBody>
        </p:sp>
        <p:sp>
          <p:nvSpPr>
            <p:cNvPr id="9" name="TextBox 8">
              <a:extLst>
                <a:ext uri="{FF2B5EF4-FFF2-40B4-BE49-F238E27FC236}">
                  <a16:creationId xmlns:a16="http://schemas.microsoft.com/office/drawing/2014/main" id="{4C1AF675-AD43-4C3A-A2B4-696A04ADE567}"/>
                </a:ext>
              </a:extLst>
            </p:cNvPr>
            <p:cNvSpPr txBox="1"/>
            <p:nvPr/>
          </p:nvSpPr>
          <p:spPr bwMode="auto">
            <a:xfrm>
              <a:off x="5883637" y="5663821"/>
              <a:ext cx="1249033" cy="246221"/>
            </a:xfrm>
            <a:prstGeom prst="rect">
              <a:avLst/>
            </a:prstGeom>
            <a:noFill/>
          </p:spPr>
          <p:txBody>
            <a:bodyPr wrap="square" lIns="0" tIns="0" rIns="0" bIns="0">
              <a:spAutoFit/>
            </a:bodyPr>
            <a:lstStyle/>
            <a:p>
              <a:pPr algn="ctr" defTabSz="1219170">
                <a:defRPr/>
              </a:pPr>
              <a:r>
                <a:rPr lang="en-US" sz="1600" dirty="0">
                  <a:solidFill>
                    <a:schemeClr val="bg1">
                      <a:lumMod val="50000"/>
                    </a:schemeClr>
                  </a:solidFill>
                  <a:latin typeface="+mj-lt"/>
                  <a:cs typeface="Segoe UI Light" panose="020B0502040204020203" pitchFamily="34" charset="0"/>
                </a:rPr>
                <a:t>System Alerts</a:t>
              </a:r>
            </a:p>
          </p:txBody>
        </p:sp>
        <p:sp>
          <p:nvSpPr>
            <p:cNvPr id="10" name="TextBox 9">
              <a:extLst>
                <a:ext uri="{FF2B5EF4-FFF2-40B4-BE49-F238E27FC236}">
                  <a16:creationId xmlns:a16="http://schemas.microsoft.com/office/drawing/2014/main" id="{5AE3E529-F269-4E95-9605-C4CFE4B768E2}"/>
                </a:ext>
              </a:extLst>
            </p:cNvPr>
            <p:cNvSpPr txBox="1"/>
            <p:nvPr/>
          </p:nvSpPr>
          <p:spPr bwMode="auto">
            <a:xfrm>
              <a:off x="7792346" y="4106081"/>
              <a:ext cx="1847474" cy="246221"/>
            </a:xfrm>
            <a:prstGeom prst="rect">
              <a:avLst/>
            </a:prstGeom>
            <a:noFill/>
          </p:spPr>
          <p:txBody>
            <a:bodyPr wrap="square" lIns="0" tIns="0" rIns="0" bIns="0">
              <a:spAutoFit/>
            </a:bodyPr>
            <a:lstStyle/>
            <a:p>
              <a:pPr algn="ctr" defTabSz="1219170">
                <a:defRPr/>
              </a:pPr>
              <a:r>
                <a:rPr lang="en-US" sz="1600" dirty="0">
                  <a:solidFill>
                    <a:schemeClr val="bg1">
                      <a:lumMod val="50000"/>
                    </a:schemeClr>
                  </a:solidFill>
                  <a:latin typeface="+mj-lt"/>
                  <a:cs typeface="Segoe UI Light" panose="020B0502040204020203" pitchFamily="34" charset="0"/>
                </a:rPr>
                <a:t>Data-Driven Alerts</a:t>
              </a:r>
            </a:p>
          </p:txBody>
        </p:sp>
        <p:sp>
          <p:nvSpPr>
            <p:cNvPr id="11" name="TextBox 10">
              <a:extLst>
                <a:ext uri="{FF2B5EF4-FFF2-40B4-BE49-F238E27FC236}">
                  <a16:creationId xmlns:a16="http://schemas.microsoft.com/office/drawing/2014/main" id="{B3B09A8E-42B2-4A80-B83C-819614BB9B11}"/>
                </a:ext>
              </a:extLst>
            </p:cNvPr>
            <p:cNvSpPr txBox="1"/>
            <p:nvPr/>
          </p:nvSpPr>
          <p:spPr bwMode="auto">
            <a:xfrm>
              <a:off x="7132670" y="2317160"/>
              <a:ext cx="2972308" cy="246221"/>
            </a:xfrm>
            <a:prstGeom prst="rect">
              <a:avLst/>
            </a:prstGeom>
            <a:noFill/>
          </p:spPr>
          <p:txBody>
            <a:bodyPr wrap="square" lIns="0" tIns="0" rIns="0" bIns="0">
              <a:spAutoFit/>
            </a:bodyPr>
            <a:lstStyle/>
            <a:p>
              <a:pPr algn="ctr" defTabSz="1219170">
                <a:defRPr/>
              </a:pPr>
              <a:r>
                <a:rPr lang="en-US" sz="1600" dirty="0">
                  <a:solidFill>
                    <a:schemeClr val="bg1">
                      <a:lumMod val="50000"/>
                    </a:schemeClr>
                  </a:solidFill>
                  <a:latin typeface="+mj-lt"/>
                  <a:cs typeface="Segoe UI Light" panose="020B0502040204020203" pitchFamily="34" charset="0"/>
                </a:rPr>
                <a:t>Self Service or Centralized</a:t>
              </a:r>
            </a:p>
          </p:txBody>
        </p:sp>
        <p:sp>
          <p:nvSpPr>
            <p:cNvPr id="12" name="TextBox 11">
              <a:extLst>
                <a:ext uri="{FF2B5EF4-FFF2-40B4-BE49-F238E27FC236}">
                  <a16:creationId xmlns:a16="http://schemas.microsoft.com/office/drawing/2014/main" id="{29F9D055-97B5-4C29-B6AF-2300D2D642AF}"/>
                </a:ext>
              </a:extLst>
            </p:cNvPr>
            <p:cNvSpPr txBox="1"/>
            <p:nvPr/>
          </p:nvSpPr>
          <p:spPr bwMode="auto">
            <a:xfrm>
              <a:off x="3677976" y="1362537"/>
              <a:ext cx="2771404" cy="323678"/>
            </a:xfrm>
            <a:prstGeom prst="rect">
              <a:avLst/>
            </a:prstGeom>
            <a:noFill/>
          </p:spPr>
          <p:txBody>
            <a:bodyPr wrap="square" lIns="0" tIns="0" rIns="0" bIns="0">
              <a:spAutoFit/>
            </a:bodyPr>
            <a:lstStyle/>
            <a:p>
              <a:pPr algn="ctr" defTabSz="1219170">
                <a:lnSpc>
                  <a:spcPct val="150000"/>
                </a:lnSpc>
                <a:defRPr/>
              </a:pPr>
              <a:r>
                <a:rPr lang="en-US" sz="1600" dirty="0">
                  <a:solidFill>
                    <a:schemeClr val="bg1">
                      <a:lumMod val="50000"/>
                    </a:schemeClr>
                  </a:solidFill>
                  <a:latin typeface="+mj-lt"/>
                  <a:cs typeface="Segoe UI Light" panose="020B0502040204020203" pitchFamily="34" charset="0"/>
                </a:rPr>
                <a:t>Qlik Sense Integration</a:t>
              </a:r>
            </a:p>
          </p:txBody>
        </p:sp>
        <p:sp>
          <p:nvSpPr>
            <p:cNvPr id="14" name="TextBox 13">
              <a:extLst>
                <a:ext uri="{FF2B5EF4-FFF2-40B4-BE49-F238E27FC236}">
                  <a16:creationId xmlns:a16="http://schemas.microsoft.com/office/drawing/2014/main" id="{4A5C7B5B-4865-44E1-A355-1933EC3815DB}"/>
                </a:ext>
              </a:extLst>
            </p:cNvPr>
            <p:cNvSpPr txBox="1"/>
            <p:nvPr/>
          </p:nvSpPr>
          <p:spPr bwMode="auto">
            <a:xfrm>
              <a:off x="7476757" y="2637273"/>
              <a:ext cx="2530845" cy="492635"/>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Self-service through Qlik Sense UI</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Administrator managed through centralized app</a:t>
              </a:r>
              <a:endParaRPr lang="en-US" sz="1333" dirty="0">
                <a:solidFill>
                  <a:schemeClr val="bg1">
                    <a:lumMod val="50000"/>
                  </a:schemeClr>
                </a:solidFill>
                <a:latin typeface="+mj-lt"/>
                <a:cs typeface="Segoe UI Light" panose="020B0502040204020203" pitchFamily="34" charset="0"/>
              </a:endParaRPr>
            </a:p>
          </p:txBody>
        </p:sp>
        <p:sp>
          <p:nvSpPr>
            <p:cNvPr id="16" name="TextBox 15">
              <a:extLst>
                <a:ext uri="{FF2B5EF4-FFF2-40B4-BE49-F238E27FC236}">
                  <a16:creationId xmlns:a16="http://schemas.microsoft.com/office/drawing/2014/main" id="{4E873294-BA9E-4570-84A5-C818CCA88C55}"/>
                </a:ext>
              </a:extLst>
            </p:cNvPr>
            <p:cNvSpPr txBox="1"/>
            <p:nvPr/>
          </p:nvSpPr>
          <p:spPr bwMode="auto">
            <a:xfrm>
              <a:off x="7924374" y="4372020"/>
              <a:ext cx="2058176" cy="821059"/>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Complex alert conditions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Advanced statistical calculation</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Detect trends and outliers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Drill into dimension</a:t>
              </a:r>
            </a:p>
          </p:txBody>
        </p:sp>
        <p:sp>
          <p:nvSpPr>
            <p:cNvPr id="18" name="TextBox 17">
              <a:extLst>
                <a:ext uri="{FF2B5EF4-FFF2-40B4-BE49-F238E27FC236}">
                  <a16:creationId xmlns:a16="http://schemas.microsoft.com/office/drawing/2014/main" id="{3E9650C2-5D1E-4FEE-836A-B66EE66F62D8}"/>
                </a:ext>
              </a:extLst>
            </p:cNvPr>
            <p:cNvSpPr txBox="1"/>
            <p:nvPr/>
          </p:nvSpPr>
          <p:spPr bwMode="auto">
            <a:xfrm>
              <a:off x="5973850" y="5957540"/>
              <a:ext cx="3334147" cy="328423"/>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Notify administrators and users upon system events</a:t>
              </a:r>
            </a:p>
          </p:txBody>
        </p:sp>
        <p:sp>
          <p:nvSpPr>
            <p:cNvPr id="20" name="TextBox 19">
              <a:extLst>
                <a:ext uri="{FF2B5EF4-FFF2-40B4-BE49-F238E27FC236}">
                  <a16:creationId xmlns:a16="http://schemas.microsoft.com/office/drawing/2014/main" id="{43144286-55DF-4EFA-ABC8-4E848ADE93AB}"/>
                </a:ext>
              </a:extLst>
            </p:cNvPr>
            <p:cNvSpPr txBox="1"/>
            <p:nvPr/>
          </p:nvSpPr>
          <p:spPr bwMode="auto">
            <a:xfrm>
              <a:off x="2231808" y="5020297"/>
              <a:ext cx="3334147" cy="656846"/>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Email and mobile delivery</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Scheduled alerts or on app reloads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cs typeface="Segoe UI Light" panose="020B0502040204020203" pitchFamily="34" charset="0"/>
                </a:rPr>
                <a:t>Custom email templates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Broadcast notifications for large groups</a:t>
              </a:r>
            </a:p>
          </p:txBody>
        </p:sp>
        <p:sp>
          <p:nvSpPr>
            <p:cNvPr id="21" name="TextBox 20">
              <a:extLst>
                <a:ext uri="{FF2B5EF4-FFF2-40B4-BE49-F238E27FC236}">
                  <a16:creationId xmlns:a16="http://schemas.microsoft.com/office/drawing/2014/main" id="{47255147-1D48-4CB1-B29A-5ECAD8E32363}"/>
                </a:ext>
              </a:extLst>
            </p:cNvPr>
            <p:cNvSpPr txBox="1"/>
            <p:nvPr/>
          </p:nvSpPr>
          <p:spPr bwMode="auto">
            <a:xfrm>
              <a:off x="1858636" y="4643933"/>
              <a:ext cx="2296225" cy="323678"/>
            </a:xfrm>
            <a:prstGeom prst="rect">
              <a:avLst/>
            </a:prstGeom>
            <a:noFill/>
          </p:spPr>
          <p:txBody>
            <a:bodyPr wrap="square" lIns="0" tIns="0" rIns="0" bIns="0">
              <a:spAutoFit/>
            </a:bodyPr>
            <a:lstStyle/>
            <a:p>
              <a:pPr algn="ctr" defTabSz="1219170">
                <a:lnSpc>
                  <a:spcPct val="150000"/>
                </a:lnSpc>
                <a:defRPr/>
              </a:pPr>
              <a:r>
                <a:rPr lang="en-US" sz="1600" dirty="0">
                  <a:solidFill>
                    <a:schemeClr val="bg1">
                      <a:lumMod val="50000"/>
                    </a:schemeClr>
                  </a:solidFill>
                  <a:latin typeface="+mj-lt"/>
                  <a:cs typeface="Segoe UI Light" panose="020B0502040204020203" pitchFamily="34" charset="0"/>
                </a:rPr>
                <a:t>Alert Distribution</a:t>
              </a:r>
            </a:p>
          </p:txBody>
        </p:sp>
        <p:sp>
          <p:nvSpPr>
            <p:cNvPr id="26" name="TextBox 25">
              <a:extLst>
                <a:ext uri="{FF2B5EF4-FFF2-40B4-BE49-F238E27FC236}">
                  <a16:creationId xmlns:a16="http://schemas.microsoft.com/office/drawing/2014/main" id="{E06AE243-20D4-4803-9CC2-A3D8093A4854}"/>
                </a:ext>
              </a:extLst>
            </p:cNvPr>
            <p:cNvSpPr txBox="1"/>
            <p:nvPr/>
          </p:nvSpPr>
          <p:spPr bwMode="auto">
            <a:xfrm>
              <a:off x="1771361" y="3015209"/>
              <a:ext cx="2865500" cy="656846"/>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iOS and Android</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Native and secure</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Push notifications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Linking to Qlik Sense Mobile app</a:t>
              </a:r>
              <a:endParaRPr lang="en-US" sz="1333" dirty="0">
                <a:solidFill>
                  <a:schemeClr val="bg1">
                    <a:lumMod val="50000"/>
                  </a:schemeClr>
                </a:solidFill>
                <a:latin typeface="+mj-lt"/>
                <a:cs typeface="Segoe UI Light" panose="020B0502040204020203" pitchFamily="34" charset="0"/>
              </a:endParaRPr>
            </a:p>
          </p:txBody>
        </p:sp>
        <p:sp>
          <p:nvSpPr>
            <p:cNvPr id="30" name="TextBox 29">
              <a:extLst>
                <a:ext uri="{FF2B5EF4-FFF2-40B4-BE49-F238E27FC236}">
                  <a16:creationId xmlns:a16="http://schemas.microsoft.com/office/drawing/2014/main" id="{260887C9-E1B1-4E13-91D6-75FAA93EB49D}"/>
                </a:ext>
              </a:extLst>
            </p:cNvPr>
            <p:cNvSpPr txBox="1"/>
            <p:nvPr/>
          </p:nvSpPr>
          <p:spPr bwMode="auto">
            <a:xfrm>
              <a:off x="4029601" y="1740858"/>
              <a:ext cx="2848942" cy="492635"/>
            </a:xfrm>
            <a:prstGeom prst="rect">
              <a:avLst/>
            </a:prstGeom>
            <a:noFill/>
          </p:spPr>
          <p:txBody>
            <a:bodyPr wrap="square" lIns="0" tIns="0" rIns="0" bIns="0">
              <a:spAutoFit/>
            </a:bodyPr>
            <a:lstStyle/>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Built on Qlik Sense APIs</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Integrated Qlik Sense UI component</a:t>
              </a:r>
            </a:p>
            <a:p>
              <a:pPr marL="380990" indent="-139697" defTabSz="1219170">
                <a:buClr>
                  <a:schemeClr val="bg1">
                    <a:lumMod val="50000"/>
                  </a:schemeClr>
                </a:buClr>
                <a:buSzPct val="60000"/>
                <a:buFont typeface="Arial" panose="020B0604020202020204" pitchFamily="34" charset="0"/>
                <a:buChar char="•"/>
                <a:defRPr/>
              </a:pPr>
              <a:r>
                <a:rPr lang="en-US" sz="1067" dirty="0">
                  <a:solidFill>
                    <a:schemeClr val="bg1">
                      <a:lumMod val="50000"/>
                    </a:schemeClr>
                  </a:solidFill>
                  <a:latin typeface="+mj-lt"/>
                  <a:cs typeface="Segoe UI Light" panose="020B0502040204020203" pitchFamily="34" charset="0"/>
                </a:rPr>
                <a:t>Security and governance</a:t>
              </a:r>
              <a:endParaRPr lang="en-US" sz="1333" dirty="0">
                <a:solidFill>
                  <a:schemeClr val="bg1">
                    <a:lumMod val="50000"/>
                  </a:schemeClr>
                </a:solidFill>
                <a:latin typeface="+mj-lt"/>
                <a:cs typeface="Segoe UI Light" panose="020B0502040204020203" pitchFamily="34" charset="0"/>
              </a:endParaRPr>
            </a:p>
          </p:txBody>
        </p:sp>
        <p:pic>
          <p:nvPicPr>
            <p:cNvPr id="126" name="Picture 125">
              <a:extLst>
                <a:ext uri="{FF2B5EF4-FFF2-40B4-BE49-F238E27FC236}">
                  <a16:creationId xmlns:a16="http://schemas.microsoft.com/office/drawing/2014/main" id="{451F4A8D-D6C8-4A23-8B2A-9BA426AD30E4}"/>
                </a:ext>
              </a:extLst>
            </p:cNvPr>
            <p:cNvPicPr>
              <a:picLocks noChangeAspect="1"/>
            </p:cNvPicPr>
            <p:nvPr/>
          </p:nvPicPr>
          <p:blipFill>
            <a:blip r:embed="rId3">
              <a:clrChange>
                <a:clrFrom>
                  <a:srgbClr val="FFAEC9"/>
                </a:clrFrom>
                <a:clrTo>
                  <a:srgbClr val="FFAEC9">
                    <a:alpha val="0"/>
                  </a:srgbClr>
                </a:clrTo>
              </a:clrChange>
            </a:blip>
            <a:stretch>
              <a:fillRect/>
            </a:stretch>
          </p:blipFill>
          <p:spPr>
            <a:xfrm>
              <a:off x="4895446" y="3051718"/>
              <a:ext cx="2213035" cy="1777179"/>
            </a:xfrm>
            <a:prstGeom prst="rect">
              <a:avLst/>
            </a:prstGeom>
          </p:spPr>
        </p:pic>
      </p:grpSp>
    </p:spTree>
    <p:extLst>
      <p:ext uri="{BB962C8B-B14F-4D97-AF65-F5344CB8AC3E}">
        <p14:creationId xmlns:p14="http://schemas.microsoft.com/office/powerpoint/2010/main" val="2218675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BFCCFE6-BA3C-4403-ABFE-1923FF04B379}"/>
              </a:ext>
            </a:extLst>
          </p:cNvPr>
          <p:cNvSpPr txBox="1">
            <a:spLocks/>
          </p:cNvSpPr>
          <p:nvPr/>
        </p:nvSpPr>
        <p:spPr>
          <a:xfrm>
            <a:off x="7250993" y="3965769"/>
            <a:ext cx="1735348" cy="333847"/>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cs typeface="Segoe UI" panose="020B0502040204020203" pitchFamily="34" charset="0"/>
              </a:rPr>
              <a:t>Qlik Alerting</a:t>
            </a:r>
          </a:p>
        </p:txBody>
      </p:sp>
      <p:sp>
        <p:nvSpPr>
          <p:cNvPr id="15" name="Title 1">
            <a:extLst>
              <a:ext uri="{FF2B5EF4-FFF2-40B4-BE49-F238E27FC236}">
                <a16:creationId xmlns:a16="http://schemas.microsoft.com/office/drawing/2014/main" id="{8AEF1855-817D-41B2-96F4-988670AEBE80}"/>
              </a:ext>
            </a:extLst>
          </p:cNvPr>
          <p:cNvSpPr txBox="1">
            <a:spLocks/>
          </p:cNvSpPr>
          <p:nvPr/>
        </p:nvSpPr>
        <p:spPr>
          <a:xfrm rot="16200000">
            <a:off x="-585461" y="3027241"/>
            <a:ext cx="2515709" cy="48019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67" dirty="0">
                <a:cs typeface="Segoe UI Light" panose="020B0502040204020203" pitchFamily="34" charset="0"/>
              </a:rPr>
              <a:t>Enterprise Data Sources</a:t>
            </a:r>
          </a:p>
        </p:txBody>
      </p:sp>
      <p:cxnSp>
        <p:nvCxnSpPr>
          <p:cNvPr id="19" name="Straight Arrow Connector 18">
            <a:extLst>
              <a:ext uri="{FF2B5EF4-FFF2-40B4-BE49-F238E27FC236}">
                <a16:creationId xmlns:a16="http://schemas.microsoft.com/office/drawing/2014/main" id="{72110410-3CA6-48E0-AE99-8D40D34AF604}"/>
              </a:ext>
            </a:extLst>
          </p:cNvPr>
          <p:cNvCxnSpPr>
            <a:cxnSpLocks/>
            <a:stCxn id="77" idx="3"/>
          </p:cNvCxnSpPr>
          <p:nvPr/>
        </p:nvCxnSpPr>
        <p:spPr>
          <a:xfrm>
            <a:off x="1819248" y="2329683"/>
            <a:ext cx="1885198" cy="889497"/>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8FE74E-B9AA-4B84-BFDB-34399414EB37}"/>
              </a:ext>
            </a:extLst>
          </p:cNvPr>
          <p:cNvCxnSpPr>
            <a:cxnSpLocks/>
            <a:stCxn id="78" idx="3"/>
          </p:cNvCxnSpPr>
          <p:nvPr/>
        </p:nvCxnSpPr>
        <p:spPr>
          <a:xfrm flipV="1">
            <a:off x="1819248" y="3282376"/>
            <a:ext cx="1901177" cy="270"/>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74EB0B0-22DF-462F-8862-F805D5D9096E}"/>
              </a:ext>
            </a:extLst>
          </p:cNvPr>
          <p:cNvCxnSpPr>
            <a:cxnSpLocks/>
            <a:stCxn id="79" idx="3"/>
          </p:cNvCxnSpPr>
          <p:nvPr/>
        </p:nvCxnSpPr>
        <p:spPr>
          <a:xfrm flipV="1">
            <a:off x="1819248" y="3340634"/>
            <a:ext cx="1885198" cy="894974"/>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C514077-2D7E-4FF0-BE73-B30125AB7EE5}"/>
              </a:ext>
            </a:extLst>
          </p:cNvPr>
          <p:cNvSpPr txBox="1"/>
          <p:nvPr/>
        </p:nvSpPr>
        <p:spPr>
          <a:xfrm>
            <a:off x="-7876" y="5741795"/>
            <a:ext cx="3429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latin typeface="+mj-lt"/>
                <a:cs typeface="Segoe UI" panose="020B0502040204020203" pitchFamily="34" charset="0"/>
              </a:rPr>
              <a:t>Data</a:t>
            </a:r>
            <a:endParaRPr lang="en-US" sz="1867" dirty="0">
              <a:latin typeface="+mj-lt"/>
              <a:cs typeface="Segoe UI" panose="020B0502040204020203" pitchFamily="34" charset="0"/>
            </a:endParaRPr>
          </a:p>
        </p:txBody>
      </p:sp>
      <p:sp>
        <p:nvSpPr>
          <p:cNvPr id="31" name="TextBox 30">
            <a:extLst>
              <a:ext uri="{FF2B5EF4-FFF2-40B4-BE49-F238E27FC236}">
                <a16:creationId xmlns:a16="http://schemas.microsoft.com/office/drawing/2014/main" id="{628CFE92-FC6E-43FA-A4AD-DEBA046819F6}"/>
              </a:ext>
            </a:extLst>
          </p:cNvPr>
          <p:cNvSpPr txBox="1"/>
          <p:nvPr/>
        </p:nvSpPr>
        <p:spPr>
          <a:xfrm>
            <a:off x="3468719" y="5741795"/>
            <a:ext cx="3429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bg1"/>
                </a:solidFill>
                <a:latin typeface="+mj-lt"/>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Analytics</a:t>
            </a:r>
          </a:p>
        </p:txBody>
      </p:sp>
      <p:sp>
        <p:nvSpPr>
          <p:cNvPr id="32" name="TextBox 31">
            <a:extLst>
              <a:ext uri="{FF2B5EF4-FFF2-40B4-BE49-F238E27FC236}">
                <a16:creationId xmlns:a16="http://schemas.microsoft.com/office/drawing/2014/main" id="{F27760D7-7B9D-43E6-86E9-2F4B964C442B}"/>
              </a:ext>
            </a:extLst>
          </p:cNvPr>
          <p:cNvSpPr txBox="1"/>
          <p:nvPr/>
        </p:nvSpPr>
        <p:spPr>
          <a:xfrm>
            <a:off x="6934295" y="5741795"/>
            <a:ext cx="5257707"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bg1"/>
                </a:solidFill>
                <a:latin typeface="+mj-lt"/>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Alerting</a:t>
            </a:r>
          </a:p>
        </p:txBody>
      </p:sp>
      <p:pic>
        <p:nvPicPr>
          <p:cNvPr id="36" name="Picture 35">
            <a:extLst>
              <a:ext uri="{FF2B5EF4-FFF2-40B4-BE49-F238E27FC236}">
                <a16:creationId xmlns:a16="http://schemas.microsoft.com/office/drawing/2014/main" id="{4545D990-9D83-4C24-BE90-3BA27492CF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6403" y="3721323"/>
            <a:ext cx="747037" cy="747037"/>
          </a:xfrm>
          <a:prstGeom prst="rect">
            <a:avLst/>
          </a:prstGeom>
        </p:spPr>
      </p:pic>
      <p:pic>
        <p:nvPicPr>
          <p:cNvPr id="37" name="Picture 36">
            <a:extLst>
              <a:ext uri="{FF2B5EF4-FFF2-40B4-BE49-F238E27FC236}">
                <a16:creationId xmlns:a16="http://schemas.microsoft.com/office/drawing/2014/main" id="{9835A86C-13B6-47AB-93E7-ECA7D60EA3DF}"/>
              </a:ext>
            </a:extLst>
          </p:cNvPr>
          <p:cNvPicPr>
            <a:picLocks noChangeAspect="1"/>
          </p:cNvPicPr>
          <p:nvPr/>
        </p:nvPicPr>
        <p:blipFill rotWithShape="1">
          <a:blip r:embed="rId4"/>
          <a:srcRect r="47907"/>
          <a:stretch/>
        </p:blipFill>
        <p:spPr>
          <a:xfrm>
            <a:off x="11213946" y="3913030"/>
            <a:ext cx="338248" cy="363621"/>
          </a:xfrm>
          <a:prstGeom prst="rect">
            <a:avLst/>
          </a:prstGeom>
        </p:spPr>
      </p:pic>
      <p:sp>
        <p:nvSpPr>
          <p:cNvPr id="44" name="Title 1">
            <a:extLst>
              <a:ext uri="{FF2B5EF4-FFF2-40B4-BE49-F238E27FC236}">
                <a16:creationId xmlns:a16="http://schemas.microsoft.com/office/drawing/2014/main" id="{0318F3C1-BB51-477C-8856-1D462DF77047}"/>
              </a:ext>
            </a:extLst>
          </p:cNvPr>
          <p:cNvSpPr>
            <a:spLocks noGrp="1"/>
          </p:cNvSpPr>
          <p:nvPr>
            <p:ph type="title"/>
          </p:nvPr>
        </p:nvSpPr>
        <p:spPr/>
        <p:txBody>
          <a:bodyPr/>
          <a:lstStyle/>
          <a:p>
            <a:r>
              <a:rPr lang="en-US" dirty="0"/>
              <a:t>Qlik Alerting Workflow</a:t>
            </a:r>
          </a:p>
        </p:txBody>
      </p:sp>
      <p:grpSp>
        <p:nvGrpSpPr>
          <p:cNvPr id="9" name="Group 8">
            <a:extLst>
              <a:ext uri="{FF2B5EF4-FFF2-40B4-BE49-F238E27FC236}">
                <a16:creationId xmlns:a16="http://schemas.microsoft.com/office/drawing/2014/main" id="{4CE57671-01C6-4F27-A601-0F8EC87833C0}"/>
              </a:ext>
            </a:extLst>
          </p:cNvPr>
          <p:cNvGrpSpPr/>
          <p:nvPr/>
        </p:nvGrpSpPr>
        <p:grpSpPr>
          <a:xfrm>
            <a:off x="3992679" y="2567427"/>
            <a:ext cx="2071510" cy="1324269"/>
            <a:chOff x="3963947" y="2730101"/>
            <a:chExt cx="2413319" cy="1542780"/>
          </a:xfrm>
        </p:grpSpPr>
        <p:pic>
          <p:nvPicPr>
            <p:cNvPr id="2" name="Picture 1">
              <a:extLst>
                <a:ext uri="{FF2B5EF4-FFF2-40B4-BE49-F238E27FC236}">
                  <a16:creationId xmlns:a16="http://schemas.microsoft.com/office/drawing/2014/main" id="{B133B2B3-6DE9-4632-9B70-952389A00379}"/>
                </a:ext>
              </a:extLst>
            </p:cNvPr>
            <p:cNvPicPr>
              <a:picLocks noChangeAspect="1"/>
            </p:cNvPicPr>
            <p:nvPr/>
          </p:nvPicPr>
          <p:blipFill>
            <a:blip r:embed="rId5"/>
            <a:stretch>
              <a:fillRect/>
            </a:stretch>
          </p:blipFill>
          <p:spPr>
            <a:xfrm>
              <a:off x="3963947" y="2730101"/>
              <a:ext cx="2123825" cy="1312490"/>
            </a:xfrm>
            <a:prstGeom prst="rect">
              <a:avLst/>
            </a:prstGeom>
            <a:ln>
              <a:solidFill>
                <a:schemeClr val="bg1">
                  <a:lumMod val="50000"/>
                </a:schemeClr>
              </a:solidFill>
            </a:ln>
          </p:spPr>
        </p:pic>
        <p:pic>
          <p:nvPicPr>
            <p:cNvPr id="39" name="Picture 38">
              <a:extLst>
                <a:ext uri="{FF2B5EF4-FFF2-40B4-BE49-F238E27FC236}">
                  <a16:creationId xmlns:a16="http://schemas.microsoft.com/office/drawing/2014/main" id="{FE37A127-F144-464A-A7CC-2529976D8AF8}"/>
                </a:ext>
              </a:extLst>
            </p:cNvPr>
            <p:cNvPicPr>
              <a:picLocks noChangeAspect="1"/>
            </p:cNvPicPr>
            <p:nvPr/>
          </p:nvPicPr>
          <p:blipFill>
            <a:blip r:embed="rId5"/>
            <a:stretch>
              <a:fillRect/>
            </a:stretch>
          </p:blipFill>
          <p:spPr>
            <a:xfrm>
              <a:off x="4253441" y="2960391"/>
              <a:ext cx="2123825" cy="1312490"/>
            </a:xfrm>
            <a:prstGeom prst="rect">
              <a:avLst/>
            </a:prstGeom>
            <a:ln>
              <a:solidFill>
                <a:schemeClr val="bg1">
                  <a:lumMod val="50000"/>
                </a:schemeClr>
              </a:solidFill>
            </a:ln>
          </p:spPr>
        </p:pic>
      </p:grpSp>
      <p:pic>
        <p:nvPicPr>
          <p:cNvPr id="41" name="Picture 40">
            <a:extLst>
              <a:ext uri="{FF2B5EF4-FFF2-40B4-BE49-F238E27FC236}">
                <a16:creationId xmlns:a16="http://schemas.microsoft.com/office/drawing/2014/main" id="{D7357816-010E-4823-8394-B50D968E9354}"/>
              </a:ext>
            </a:extLst>
          </p:cNvPr>
          <p:cNvPicPr>
            <a:picLocks noChangeAspect="1"/>
          </p:cNvPicPr>
          <p:nvPr/>
        </p:nvPicPr>
        <p:blipFill>
          <a:blip r:embed="rId6">
            <a:clrChange>
              <a:clrFrom>
                <a:srgbClr val="FFAEC9"/>
              </a:clrFrom>
              <a:clrTo>
                <a:srgbClr val="FFAEC9">
                  <a:alpha val="0"/>
                </a:srgbClr>
              </a:clrTo>
            </a:clrChange>
          </a:blip>
          <a:stretch>
            <a:fillRect/>
          </a:stretch>
        </p:blipFill>
        <p:spPr>
          <a:xfrm>
            <a:off x="7417951" y="2829563"/>
            <a:ext cx="1392546" cy="1118285"/>
          </a:xfrm>
          <a:prstGeom prst="rect">
            <a:avLst/>
          </a:prstGeom>
        </p:spPr>
      </p:pic>
      <p:sp>
        <p:nvSpPr>
          <p:cNvPr id="54" name="Title 1">
            <a:extLst>
              <a:ext uri="{FF2B5EF4-FFF2-40B4-BE49-F238E27FC236}">
                <a16:creationId xmlns:a16="http://schemas.microsoft.com/office/drawing/2014/main" id="{261BEAFD-F3C2-49A8-8752-A1C479594E08}"/>
              </a:ext>
            </a:extLst>
          </p:cNvPr>
          <p:cNvSpPr txBox="1">
            <a:spLocks/>
          </p:cNvSpPr>
          <p:nvPr/>
        </p:nvSpPr>
        <p:spPr>
          <a:xfrm>
            <a:off x="4295753" y="3965769"/>
            <a:ext cx="1735348" cy="333847"/>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cs typeface="Segoe UI" panose="020B0502040204020203" pitchFamily="34" charset="0"/>
              </a:rPr>
              <a:t>Qlik Sense</a:t>
            </a:r>
          </a:p>
        </p:txBody>
      </p:sp>
      <p:cxnSp>
        <p:nvCxnSpPr>
          <p:cNvPr id="22" name="Straight Arrow Connector 21">
            <a:extLst>
              <a:ext uri="{FF2B5EF4-FFF2-40B4-BE49-F238E27FC236}">
                <a16:creationId xmlns:a16="http://schemas.microsoft.com/office/drawing/2014/main" id="{736C4F9F-A46C-4BDB-9FFD-AA5E416FF867}"/>
              </a:ext>
            </a:extLst>
          </p:cNvPr>
          <p:cNvCxnSpPr>
            <a:cxnSpLocks/>
          </p:cNvCxnSpPr>
          <p:nvPr/>
        </p:nvCxnSpPr>
        <p:spPr>
          <a:xfrm>
            <a:off x="6219407" y="3340633"/>
            <a:ext cx="1076707" cy="0"/>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BFA4DF-DF3B-441D-BE33-BDD83AF3EB34}"/>
              </a:ext>
            </a:extLst>
          </p:cNvPr>
          <p:cNvCxnSpPr>
            <a:cxnSpLocks/>
          </p:cNvCxnSpPr>
          <p:nvPr/>
        </p:nvCxnSpPr>
        <p:spPr>
          <a:xfrm>
            <a:off x="8969330" y="3525477"/>
            <a:ext cx="1182128" cy="538523"/>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55890433-08EC-4CD9-B63F-DF232DC3A423}"/>
              </a:ext>
            </a:extLst>
          </p:cNvPr>
          <p:cNvCxnSpPr>
            <a:cxnSpLocks/>
          </p:cNvCxnSpPr>
          <p:nvPr/>
        </p:nvCxnSpPr>
        <p:spPr>
          <a:xfrm rot="16200000" flipH="1" flipV="1">
            <a:off x="7675923" y="-896042"/>
            <a:ext cx="459423" cy="6120043"/>
          </a:xfrm>
          <a:prstGeom prst="bentConnector3">
            <a:avLst>
              <a:gd name="adj1" fmla="val -66344"/>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310299F-867B-47E8-A119-0EFADEFB6189}"/>
              </a:ext>
            </a:extLst>
          </p:cNvPr>
          <p:cNvCxnSpPr>
            <a:cxnSpLocks/>
          </p:cNvCxnSpPr>
          <p:nvPr/>
        </p:nvCxnSpPr>
        <p:spPr>
          <a:xfrm rot="5400000" flipH="1">
            <a:off x="7795149" y="1766138"/>
            <a:ext cx="168744" cy="5471860"/>
          </a:xfrm>
          <a:prstGeom prst="bentConnector3">
            <a:avLst>
              <a:gd name="adj1" fmla="val -15903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1458A701-6142-43B7-8200-EBB88240493B}"/>
              </a:ext>
            </a:extLst>
          </p:cNvPr>
          <p:cNvSpPr txBox="1">
            <a:spLocks/>
          </p:cNvSpPr>
          <p:nvPr/>
        </p:nvSpPr>
        <p:spPr>
          <a:xfrm>
            <a:off x="6952625" y="4892529"/>
            <a:ext cx="1876732" cy="32977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i="1" dirty="0">
                <a:cs typeface="Segoe UI" panose="020B0502040204020203" pitchFamily="34" charset="0"/>
              </a:rPr>
              <a:t>Insight / Action</a:t>
            </a:r>
          </a:p>
        </p:txBody>
      </p:sp>
      <p:sp>
        <p:nvSpPr>
          <p:cNvPr id="60" name="Title 1">
            <a:extLst>
              <a:ext uri="{FF2B5EF4-FFF2-40B4-BE49-F238E27FC236}">
                <a16:creationId xmlns:a16="http://schemas.microsoft.com/office/drawing/2014/main" id="{6B29ED3A-F9E3-4131-9F6E-0A597B864626}"/>
              </a:ext>
            </a:extLst>
          </p:cNvPr>
          <p:cNvSpPr txBox="1">
            <a:spLocks/>
          </p:cNvSpPr>
          <p:nvPr/>
        </p:nvSpPr>
        <p:spPr>
          <a:xfrm>
            <a:off x="6952625" y="1309941"/>
            <a:ext cx="1876732" cy="32977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i="1" dirty="0">
                <a:cs typeface="Segoe UI" panose="020B0502040204020203" pitchFamily="34" charset="0"/>
              </a:rPr>
              <a:t>Insight / Action</a:t>
            </a:r>
          </a:p>
        </p:txBody>
      </p:sp>
      <p:pic>
        <p:nvPicPr>
          <p:cNvPr id="69" name="Picture 68">
            <a:extLst>
              <a:ext uri="{FF2B5EF4-FFF2-40B4-BE49-F238E27FC236}">
                <a16:creationId xmlns:a16="http://schemas.microsoft.com/office/drawing/2014/main" id="{6A5AE8BE-2EEF-4393-A666-1C4BD5B39E5B}"/>
              </a:ext>
            </a:extLst>
          </p:cNvPr>
          <p:cNvPicPr>
            <a:picLocks noChangeAspect="1"/>
          </p:cNvPicPr>
          <p:nvPr/>
        </p:nvPicPr>
        <p:blipFill rotWithShape="1">
          <a:blip r:embed="rId4"/>
          <a:srcRect l="52093"/>
          <a:stretch/>
        </p:blipFill>
        <p:spPr>
          <a:xfrm>
            <a:off x="10858757" y="3893137"/>
            <a:ext cx="311065" cy="363621"/>
          </a:xfrm>
          <a:prstGeom prst="rect">
            <a:avLst/>
          </a:prstGeom>
        </p:spPr>
      </p:pic>
      <p:pic>
        <p:nvPicPr>
          <p:cNvPr id="72" name="Picture 71" descr="A close up of a sign&#10;&#10;Description automatically generated">
            <a:extLst>
              <a:ext uri="{FF2B5EF4-FFF2-40B4-BE49-F238E27FC236}">
                <a16:creationId xmlns:a16="http://schemas.microsoft.com/office/drawing/2014/main" id="{B3417543-6068-4322-9727-5B9599D27D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4658" y="2168699"/>
            <a:ext cx="957564" cy="957564"/>
          </a:xfrm>
          <a:prstGeom prst="rect">
            <a:avLst/>
          </a:prstGeom>
        </p:spPr>
      </p:pic>
      <p:pic>
        <p:nvPicPr>
          <p:cNvPr id="77" name="Picture 76" descr="A picture containing drawing, mug&#10;&#10;Description automatically generated">
            <a:extLst>
              <a:ext uri="{FF2B5EF4-FFF2-40B4-BE49-F238E27FC236}">
                <a16:creationId xmlns:a16="http://schemas.microsoft.com/office/drawing/2014/main" id="{870E7E26-25D1-4889-ADDE-3B48996FD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84" y="1850901"/>
            <a:ext cx="957564" cy="957564"/>
          </a:xfrm>
          <a:prstGeom prst="rect">
            <a:avLst/>
          </a:prstGeom>
        </p:spPr>
      </p:pic>
      <p:pic>
        <p:nvPicPr>
          <p:cNvPr id="78" name="Picture 77" descr="A picture containing drawing, mug&#10;&#10;Description automatically generated">
            <a:extLst>
              <a:ext uri="{FF2B5EF4-FFF2-40B4-BE49-F238E27FC236}">
                <a16:creationId xmlns:a16="http://schemas.microsoft.com/office/drawing/2014/main" id="{8A5FB50B-1F0C-4383-8A5C-63516285A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84" y="2803864"/>
            <a:ext cx="957564" cy="957564"/>
          </a:xfrm>
          <a:prstGeom prst="rect">
            <a:avLst/>
          </a:prstGeom>
        </p:spPr>
      </p:pic>
      <p:pic>
        <p:nvPicPr>
          <p:cNvPr id="79" name="Picture 78" descr="A picture containing drawing, mug&#10;&#10;Description automatically generated">
            <a:extLst>
              <a:ext uri="{FF2B5EF4-FFF2-40B4-BE49-F238E27FC236}">
                <a16:creationId xmlns:a16="http://schemas.microsoft.com/office/drawing/2014/main" id="{8D4C1F9C-5FB2-4965-8B5E-585BA89A6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84" y="3756826"/>
            <a:ext cx="957564" cy="957564"/>
          </a:xfrm>
          <a:prstGeom prst="rect">
            <a:avLst/>
          </a:prstGeom>
        </p:spPr>
      </p:pic>
      <p:cxnSp>
        <p:nvCxnSpPr>
          <p:cNvPr id="38" name="Straight Arrow Connector 37">
            <a:extLst>
              <a:ext uri="{FF2B5EF4-FFF2-40B4-BE49-F238E27FC236}">
                <a16:creationId xmlns:a16="http://schemas.microsoft.com/office/drawing/2014/main" id="{6EA075BB-65B5-4DC4-943F-C2C57854777B}"/>
              </a:ext>
            </a:extLst>
          </p:cNvPr>
          <p:cNvCxnSpPr>
            <a:cxnSpLocks/>
          </p:cNvCxnSpPr>
          <p:nvPr/>
        </p:nvCxnSpPr>
        <p:spPr>
          <a:xfrm flipV="1">
            <a:off x="8969330" y="2799249"/>
            <a:ext cx="1182128" cy="538523"/>
          </a:xfrm>
          <a:prstGeom prst="straightConnector1">
            <a:avLst/>
          </a:prstGeom>
          <a:ln w="9525" cap="rnd">
            <a:solidFill>
              <a:schemeClr val="accent4"/>
            </a:solidFill>
            <a:beve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50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0CD8-DAEB-4657-AFB7-BD46E2912EA0}"/>
              </a:ext>
            </a:extLst>
          </p:cNvPr>
          <p:cNvSpPr>
            <a:spLocks noGrp="1"/>
          </p:cNvSpPr>
          <p:nvPr>
            <p:ph type="title"/>
          </p:nvPr>
        </p:nvSpPr>
        <p:spPr/>
        <p:txBody>
          <a:bodyPr/>
          <a:lstStyle/>
          <a:p>
            <a:r>
              <a:rPr lang="en-US" dirty="0"/>
              <a:t>Licensing</a:t>
            </a:r>
          </a:p>
        </p:txBody>
      </p:sp>
      <p:sp>
        <p:nvSpPr>
          <p:cNvPr id="4" name="Text Placeholder 3">
            <a:extLst>
              <a:ext uri="{FF2B5EF4-FFF2-40B4-BE49-F238E27FC236}">
                <a16:creationId xmlns:a16="http://schemas.microsoft.com/office/drawing/2014/main" id="{19D8A304-8FD3-467E-A392-4A68757E2949}"/>
              </a:ext>
            </a:extLst>
          </p:cNvPr>
          <p:cNvSpPr>
            <a:spLocks noGrp="1"/>
          </p:cNvSpPr>
          <p:nvPr>
            <p:ph type="body" sz="quarter" idx="10"/>
          </p:nvPr>
        </p:nvSpPr>
        <p:spPr>
          <a:xfrm>
            <a:off x="660401" y="1929009"/>
            <a:ext cx="5840608" cy="4138836"/>
          </a:xfrm>
        </p:spPr>
        <p:txBody>
          <a:bodyPr/>
          <a:lstStyle/>
          <a:p>
            <a:r>
              <a:rPr lang="en-US" sz="2000" dirty="0"/>
              <a:t>Generally available (GA) now</a:t>
            </a:r>
          </a:p>
          <a:p>
            <a:r>
              <a:rPr lang="en-US" sz="2000" dirty="0"/>
              <a:t>Licensed on a per-site basis</a:t>
            </a:r>
          </a:p>
          <a:p>
            <a:r>
              <a:rPr lang="en-US" sz="2000" dirty="0"/>
              <a:t>Fixed, annual subscription price</a:t>
            </a:r>
          </a:p>
          <a:p>
            <a:r>
              <a:rPr lang="en-US" sz="2000" dirty="0"/>
              <a:t>Enables alerting for all Qlik Sense users of that site</a:t>
            </a:r>
          </a:p>
          <a:p>
            <a:pPr lvl="1"/>
            <a:r>
              <a:rPr lang="en-US" sz="1800" dirty="0"/>
              <a:t>Professional – Full users who can create, administer and receive</a:t>
            </a:r>
          </a:p>
          <a:p>
            <a:pPr lvl="1"/>
            <a:r>
              <a:rPr lang="en-US" sz="1800" dirty="0"/>
              <a:t>Analyzer – Create self-service alerts and receive alerts</a:t>
            </a:r>
          </a:p>
          <a:p>
            <a:pPr lvl="1"/>
            <a:r>
              <a:rPr lang="en-US" sz="1800" dirty="0"/>
              <a:t>Anyone – Receive broadcast (non-personalized) alerts only</a:t>
            </a:r>
          </a:p>
          <a:p>
            <a:r>
              <a:rPr lang="en-US" sz="2000" dirty="0"/>
              <a:t>SMB edition available for qualifying customers</a:t>
            </a:r>
          </a:p>
        </p:txBody>
      </p:sp>
      <p:sp>
        <p:nvSpPr>
          <p:cNvPr id="3" name="Text Placeholder 2">
            <a:extLst>
              <a:ext uri="{FF2B5EF4-FFF2-40B4-BE49-F238E27FC236}">
                <a16:creationId xmlns:a16="http://schemas.microsoft.com/office/drawing/2014/main" id="{D87372DC-42E4-483B-9F0B-5BA94AE59E6C}"/>
              </a:ext>
            </a:extLst>
          </p:cNvPr>
          <p:cNvSpPr>
            <a:spLocks noGrp="1"/>
          </p:cNvSpPr>
          <p:nvPr>
            <p:ph type="body" sz="quarter" idx="11"/>
          </p:nvPr>
        </p:nvSpPr>
        <p:spPr/>
        <p:txBody>
          <a:bodyPr/>
          <a:lstStyle/>
          <a:p>
            <a:r>
              <a:rPr lang="en-US" dirty="0"/>
              <a:t>Qlik Alerting is a value-added product to Qlik Sense</a:t>
            </a:r>
          </a:p>
        </p:txBody>
      </p:sp>
      <p:pic>
        <p:nvPicPr>
          <p:cNvPr id="7" name="Picture 6">
            <a:extLst>
              <a:ext uri="{FF2B5EF4-FFF2-40B4-BE49-F238E27FC236}">
                <a16:creationId xmlns:a16="http://schemas.microsoft.com/office/drawing/2014/main" id="{160AC2F7-1418-4B2F-BF56-C859337D54C2}"/>
              </a:ext>
            </a:extLst>
          </p:cNvPr>
          <p:cNvPicPr>
            <a:picLocks noChangeAspect="1"/>
          </p:cNvPicPr>
          <p:nvPr/>
        </p:nvPicPr>
        <p:blipFill>
          <a:blip r:embed="rId3">
            <a:clrChange>
              <a:clrFrom>
                <a:srgbClr val="FFAEC9"/>
              </a:clrFrom>
              <a:clrTo>
                <a:srgbClr val="FFAEC9">
                  <a:alpha val="0"/>
                </a:srgbClr>
              </a:clrTo>
            </a:clrChange>
          </a:blip>
          <a:stretch>
            <a:fillRect/>
          </a:stretch>
        </p:blipFill>
        <p:spPr>
          <a:xfrm>
            <a:off x="8072575" y="2312728"/>
            <a:ext cx="3328233" cy="2672740"/>
          </a:xfrm>
          <a:prstGeom prst="rect">
            <a:avLst/>
          </a:prstGeom>
        </p:spPr>
      </p:pic>
    </p:spTree>
    <p:extLst>
      <p:ext uri="{BB962C8B-B14F-4D97-AF65-F5344CB8AC3E}">
        <p14:creationId xmlns:p14="http://schemas.microsoft.com/office/powerpoint/2010/main" val="3919731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9276-7FDD-4D99-BDB6-F6B8A7D26176}"/>
              </a:ext>
            </a:extLst>
          </p:cNvPr>
          <p:cNvSpPr>
            <a:spLocks noGrp="1"/>
          </p:cNvSpPr>
          <p:nvPr>
            <p:ph type="title"/>
          </p:nvPr>
        </p:nvSpPr>
        <p:spPr/>
        <p:txBody>
          <a:bodyPr/>
          <a:lstStyle/>
          <a:p>
            <a:r>
              <a:rPr lang="en-US" dirty="0"/>
              <a:t>Existing Customers</a:t>
            </a:r>
          </a:p>
        </p:txBody>
      </p:sp>
      <p:pic>
        <p:nvPicPr>
          <p:cNvPr id="29" name="Picture 4" descr="Image result for maf hypermarkets logo">
            <a:extLst>
              <a:ext uri="{FF2B5EF4-FFF2-40B4-BE49-F238E27FC236}">
                <a16:creationId xmlns:a16="http://schemas.microsoft.com/office/drawing/2014/main" id="{F671C5DB-28BD-4050-A84E-9BF77C0DB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282" y="4683802"/>
            <a:ext cx="1633765" cy="9802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sony playstation logo">
            <a:extLst>
              <a:ext uri="{FF2B5EF4-FFF2-40B4-BE49-F238E27FC236}">
                <a16:creationId xmlns:a16="http://schemas.microsoft.com/office/drawing/2014/main" id="{533542A2-F494-4C3D-B549-D79619023E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93" t="12535" r="20955" b="18289"/>
          <a:stretch/>
        </p:blipFill>
        <p:spPr bwMode="auto">
          <a:xfrm>
            <a:off x="7846592" y="1662117"/>
            <a:ext cx="1556788" cy="10499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blackhawk network">
            <a:extLst>
              <a:ext uri="{FF2B5EF4-FFF2-40B4-BE49-F238E27FC236}">
                <a16:creationId xmlns:a16="http://schemas.microsoft.com/office/drawing/2014/main" id="{D61E4716-AD99-4745-B83C-04474F0549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429" t="35190" r="20442" b="36619"/>
          <a:stretch/>
        </p:blipFill>
        <p:spPr bwMode="auto">
          <a:xfrm>
            <a:off x="1284121" y="3387223"/>
            <a:ext cx="2691491" cy="7544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Image result for NHS Logo">
            <a:extLst>
              <a:ext uri="{FF2B5EF4-FFF2-40B4-BE49-F238E27FC236}">
                <a16:creationId xmlns:a16="http://schemas.microsoft.com/office/drawing/2014/main" id="{9A5BE13F-89CF-45FC-9E27-95B4AE67F4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147" y="3274383"/>
            <a:ext cx="1942430" cy="7853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Image result for benjamine moore logo">
            <a:extLst>
              <a:ext uri="{FF2B5EF4-FFF2-40B4-BE49-F238E27FC236}">
                <a16:creationId xmlns:a16="http://schemas.microsoft.com/office/drawing/2014/main" id="{9697F04E-D21C-45CB-A9DC-912DFFA56C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9784" y="1497950"/>
            <a:ext cx="2678303" cy="9802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descr="Image result for travis perkins logo">
            <a:extLst>
              <a:ext uri="{FF2B5EF4-FFF2-40B4-BE49-F238E27FC236}">
                <a16:creationId xmlns:a16="http://schemas.microsoft.com/office/drawing/2014/main" id="{F7542F9D-9784-41A5-8563-5E51BDF2C8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9867" y="4856052"/>
            <a:ext cx="1616018" cy="8080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Image result for infobip logo">
            <a:extLst>
              <a:ext uri="{FF2B5EF4-FFF2-40B4-BE49-F238E27FC236}">
                <a16:creationId xmlns:a16="http://schemas.microsoft.com/office/drawing/2014/main" id="{DA9DF2E7-19E4-4D03-BA4F-A581AB8E450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9874" b="21063"/>
          <a:stretch/>
        </p:blipFill>
        <p:spPr bwMode="auto">
          <a:xfrm>
            <a:off x="5479487" y="5173931"/>
            <a:ext cx="2259533" cy="741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33AFA2-53FE-4A71-8737-460B39C040AC}"/>
              </a:ext>
            </a:extLst>
          </p:cNvPr>
          <p:cNvPicPr>
            <a:picLocks noChangeAspect="1"/>
          </p:cNvPicPr>
          <p:nvPr/>
        </p:nvPicPr>
        <p:blipFill>
          <a:blip r:embed="rId10"/>
          <a:stretch>
            <a:fillRect/>
          </a:stretch>
        </p:blipFill>
        <p:spPr>
          <a:xfrm>
            <a:off x="8097113" y="3509971"/>
            <a:ext cx="1784024" cy="741413"/>
          </a:xfrm>
          <a:prstGeom prst="rect">
            <a:avLst/>
          </a:prstGeom>
        </p:spPr>
      </p:pic>
    </p:spTree>
    <p:extLst>
      <p:ext uri="{BB962C8B-B14F-4D97-AF65-F5344CB8AC3E}">
        <p14:creationId xmlns:p14="http://schemas.microsoft.com/office/powerpoint/2010/main" val="585948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7D0EDA-F43E-4D91-8416-D0BE64FB40F4}"/>
              </a:ext>
            </a:extLst>
          </p:cNvPr>
          <p:cNvSpPr/>
          <p:nvPr/>
        </p:nvSpPr>
        <p:spPr>
          <a:xfrm>
            <a:off x="-10047" y="0"/>
            <a:ext cx="9746716" cy="18379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p:cNvSpPr/>
          <p:nvPr/>
        </p:nvSpPr>
        <p:spPr>
          <a:xfrm flipH="1">
            <a:off x="3719944" y="4530436"/>
            <a:ext cx="8472055" cy="2327564"/>
          </a:xfrm>
          <a:custGeom>
            <a:avLst/>
            <a:gdLst>
              <a:gd name="connsiteX0" fmla="*/ 5624945 w 7017327"/>
              <a:gd name="connsiteY0" fmla="*/ 0 h 2327564"/>
              <a:gd name="connsiteX1" fmla="*/ 0 w 7017327"/>
              <a:gd name="connsiteY1" fmla="*/ 0 h 2327564"/>
              <a:gd name="connsiteX2" fmla="*/ 0 w 7017327"/>
              <a:gd name="connsiteY2" fmla="*/ 2327564 h 2327564"/>
              <a:gd name="connsiteX3" fmla="*/ 5624945 w 7017327"/>
              <a:gd name="connsiteY3" fmla="*/ 2327564 h 2327564"/>
              <a:gd name="connsiteX4" fmla="*/ 7017327 w 7017327"/>
              <a:gd name="connsiteY4" fmla="*/ 2327564 h 232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327" h="2327564">
                <a:moveTo>
                  <a:pt x="5624945" y="0"/>
                </a:moveTo>
                <a:lnTo>
                  <a:pt x="0" y="0"/>
                </a:lnTo>
                <a:lnTo>
                  <a:pt x="0" y="2327564"/>
                </a:lnTo>
                <a:lnTo>
                  <a:pt x="5624945" y="2327564"/>
                </a:lnTo>
                <a:lnTo>
                  <a:pt x="7017327" y="232756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TextBox 22"/>
          <p:cNvSpPr txBox="1"/>
          <p:nvPr/>
        </p:nvSpPr>
        <p:spPr>
          <a:xfrm>
            <a:off x="6036080" y="1939254"/>
            <a:ext cx="6078571" cy="2556726"/>
          </a:xfrm>
          <a:prstGeom prst="rect">
            <a:avLst/>
          </a:prstGeom>
          <a:noFill/>
        </p:spPr>
        <p:txBody>
          <a:bodyPr wrap="square" rtlCol="0">
            <a:spAutoFit/>
          </a:bodyPr>
          <a:lstStyle/>
          <a:p>
            <a:pPr lvl="0">
              <a:lnSpc>
                <a:spcPct val="150000"/>
              </a:lnSpc>
              <a:defRPr/>
            </a:pPr>
            <a:r>
              <a:rPr lang="en-GB" sz="1200" dirty="0">
                <a:solidFill>
                  <a:prstClr val="white">
                    <a:lumMod val="50000"/>
                  </a:prstClr>
                </a:solidFill>
                <a:latin typeface="GeosansLight"/>
                <a:cs typeface="Aharoni" panose="02010803020104030203" pitchFamily="2" charset="-79"/>
              </a:rPr>
              <a:t>Benjamin Moore &amp; Co., a Berkshire Hathaway company, is a high-performing, innovative manufacturer and retailer of quality coatings and provider of related goods and services for decoration and preservation. They are a leader in the architectural coatings industry with products that set new standards of excellence. They sell the finest paints, stains, and finishes through a network of more than 5,000 independent retailers across North America.</a:t>
            </a:r>
          </a:p>
          <a:p>
            <a:pPr lvl="0">
              <a:lnSpc>
                <a:spcPct val="150000"/>
              </a:lnSpc>
              <a:defRPr/>
            </a:pPr>
            <a:r>
              <a:rPr lang="en-GB" sz="1200" dirty="0">
                <a:solidFill>
                  <a:prstClr val="white">
                    <a:lumMod val="50000"/>
                  </a:prstClr>
                </a:solidFill>
                <a:latin typeface="GeosansLight"/>
                <a:cs typeface="Aharoni" panose="02010803020104030203" pitchFamily="2" charset="-79"/>
              </a:rPr>
              <a:t>Benjamin Moore &amp; Co. have over 500 Qlik Sense tokens and are predominantly allocated to mobile sales team members.  Ping Intelligent Alerting helps Benjamin Moore &amp; Co. sales reps proactively stay informed when key customer accounts place orders by receiving an intelligent alert directly on their mobile phones.   </a:t>
            </a:r>
          </a:p>
        </p:txBody>
      </p:sp>
      <p:sp>
        <p:nvSpPr>
          <p:cNvPr id="24" name="TextBox 23"/>
          <p:cNvSpPr txBox="1"/>
          <p:nvPr/>
        </p:nvSpPr>
        <p:spPr>
          <a:xfrm>
            <a:off x="887389" y="169632"/>
            <a:ext cx="854722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GeosansLight"/>
                <a:ea typeface="+mn-ea"/>
                <a:cs typeface="+mn-cs"/>
              </a:rPr>
              <a:t>Mobile sales teams are immediately </a:t>
            </a:r>
            <a:r>
              <a:rPr lang="en-GB" sz="2600" b="1" dirty="0">
                <a:solidFill>
                  <a:schemeClr val="bg1"/>
                </a:solidFill>
                <a:latin typeface="GeosansLight"/>
              </a:rPr>
              <a:t>notified on key customer account activity. This helps with timely engagement with key accounts.</a:t>
            </a:r>
            <a:endParaRPr kumimoji="0" lang="en-US" sz="2600" b="1" i="0" u="none" strike="noStrike" kern="1200" cap="none" spc="0" normalizeH="0" baseline="0" noProof="0" dirty="0">
              <a:ln>
                <a:noFill/>
              </a:ln>
              <a:solidFill>
                <a:schemeClr val="bg1"/>
              </a:solidFill>
              <a:effectLst/>
              <a:uLnTx/>
              <a:uFillTx/>
              <a:latin typeface="GeosansLight"/>
            </a:endParaRPr>
          </a:p>
        </p:txBody>
      </p:sp>
      <p:sp>
        <p:nvSpPr>
          <p:cNvPr id="5" name="Rectangle 4">
            <a:extLst>
              <a:ext uri="{FF2B5EF4-FFF2-40B4-BE49-F238E27FC236}">
                <a16:creationId xmlns:a16="http://schemas.microsoft.com/office/drawing/2014/main" id="{B075B689-4800-4F7B-B773-1B36C23F3020}"/>
              </a:ext>
            </a:extLst>
          </p:cNvPr>
          <p:cNvSpPr/>
          <p:nvPr/>
        </p:nvSpPr>
        <p:spPr>
          <a:xfrm>
            <a:off x="5362575" y="4575492"/>
            <a:ext cx="6684113" cy="2031325"/>
          </a:xfrm>
          <a:prstGeom prst="rect">
            <a:avLst/>
          </a:prstGeom>
        </p:spPr>
        <p:txBody>
          <a:bodyPr wrap="square">
            <a:spAutoFit/>
          </a:bodyPr>
          <a:lstStyle/>
          <a:p>
            <a:pPr lvl="0"/>
            <a:r>
              <a:rPr lang="en-GB" sz="1600" i="1" dirty="0">
                <a:solidFill>
                  <a:schemeClr val="bg1"/>
                </a:solidFill>
                <a:latin typeface="GeosansLight"/>
              </a:rPr>
              <a:t>“Our mobile sales teams logged into Qlik Sense infrequently. To increase usage we started to deploy Qlik Sense Mobile, however this still relied on users logging into the dashboards, finding the right sheet and making the appropriate selections.  With Qlik Alerting, sales teams now get proactively notified when something of interest happens and they can get to the detail that’s in Qlik Sense by simply clicking on a link in the alert.”</a:t>
            </a:r>
          </a:p>
          <a:p>
            <a:pPr lvl="0"/>
            <a:endParaRPr kumimoji="0" lang="en-GB" sz="1600" b="0" i="0" u="none" strike="noStrike" kern="1200" cap="none" spc="0" normalizeH="0" baseline="0" noProof="0" dirty="0">
              <a:ln>
                <a:noFill/>
              </a:ln>
              <a:solidFill>
                <a:schemeClr val="bg1"/>
              </a:solidFill>
              <a:effectLst/>
              <a:uLnTx/>
              <a:uFillTx/>
              <a:latin typeface="Geosans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GeosansLight"/>
                <a:ea typeface="+mn-ea"/>
                <a:cs typeface="+mn-cs"/>
              </a:rPr>
              <a:t>Mohsin Mahmood, Qlik Administrator, Benjamin Moore</a:t>
            </a:r>
            <a:endParaRPr kumimoji="0" lang="en-US" sz="1400" b="0" i="0" u="none" strike="noStrike" kern="1200" cap="none" spc="0" normalizeH="0" baseline="0" noProof="0" dirty="0">
              <a:ln>
                <a:noFill/>
              </a:ln>
              <a:solidFill>
                <a:schemeClr val="bg1"/>
              </a:solidFill>
              <a:effectLst/>
              <a:uLnTx/>
              <a:uFillTx/>
              <a:latin typeface="GeosansLight"/>
              <a:ea typeface="+mn-ea"/>
              <a:cs typeface="+mn-cs"/>
            </a:endParaRPr>
          </a:p>
        </p:txBody>
      </p:sp>
      <p:sp>
        <p:nvSpPr>
          <p:cNvPr id="19" name="TextBox 18">
            <a:extLst>
              <a:ext uri="{FF2B5EF4-FFF2-40B4-BE49-F238E27FC236}">
                <a16:creationId xmlns:a16="http://schemas.microsoft.com/office/drawing/2014/main" id="{E379FB3B-CF35-4066-92CF-E4D6C9C1D324}"/>
              </a:ext>
            </a:extLst>
          </p:cNvPr>
          <p:cNvSpPr txBox="1"/>
          <p:nvPr/>
        </p:nvSpPr>
        <p:spPr>
          <a:xfrm>
            <a:off x="0" y="1920980"/>
            <a:ext cx="5917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white">
                    <a:lumMod val="50000"/>
                  </a:prstClr>
                </a:solidFill>
                <a:effectLst/>
                <a:uLnTx/>
                <a:uFillTx/>
                <a:latin typeface="GeosansLight"/>
                <a:ea typeface="+mn-ea"/>
                <a:cs typeface="+mn-cs"/>
              </a:rPr>
              <a:t>Qlik Alerting Benefits</a:t>
            </a:r>
            <a:endParaRPr kumimoji="0" lang="en-US" sz="2400" b="1" i="0" u="sng" strike="noStrike" kern="1200" cap="none" spc="0" normalizeH="0" baseline="0" noProof="0" dirty="0">
              <a:ln>
                <a:noFill/>
              </a:ln>
              <a:solidFill>
                <a:prstClr val="white">
                  <a:lumMod val="50000"/>
                </a:prstClr>
              </a:solidFill>
              <a:effectLst/>
              <a:uLnTx/>
              <a:uFillTx/>
              <a:latin typeface="GeosansLight"/>
              <a:ea typeface="+mn-ea"/>
              <a:cs typeface="+mn-cs"/>
            </a:endParaRPr>
          </a:p>
        </p:txBody>
      </p:sp>
      <p:grpSp>
        <p:nvGrpSpPr>
          <p:cNvPr id="21" name="Group 20">
            <a:extLst>
              <a:ext uri="{FF2B5EF4-FFF2-40B4-BE49-F238E27FC236}">
                <a16:creationId xmlns:a16="http://schemas.microsoft.com/office/drawing/2014/main" id="{9CBC1E09-61E1-45FC-96FC-3FE92CCDB198}"/>
              </a:ext>
            </a:extLst>
          </p:cNvPr>
          <p:cNvGrpSpPr/>
          <p:nvPr/>
        </p:nvGrpSpPr>
        <p:grpSpPr>
          <a:xfrm>
            <a:off x="98501" y="2503210"/>
            <a:ext cx="447178" cy="432810"/>
            <a:chOff x="9933832" y="2662867"/>
            <a:chExt cx="372669" cy="360695"/>
          </a:xfrm>
          <a:solidFill>
            <a:schemeClr val="bg1"/>
          </a:solidFill>
        </p:grpSpPr>
        <p:sp>
          <p:nvSpPr>
            <p:cNvPr id="25" name="Freeform 480">
              <a:extLst>
                <a:ext uri="{FF2B5EF4-FFF2-40B4-BE49-F238E27FC236}">
                  <a16:creationId xmlns:a16="http://schemas.microsoft.com/office/drawing/2014/main" id="{48CAF1E0-D2B6-4D8B-84B1-5043D938D37A}"/>
                </a:ext>
              </a:extLst>
            </p:cNvPr>
            <p:cNvSpPr>
              <a:spLocks/>
            </p:cNvSpPr>
            <p:nvPr/>
          </p:nvSpPr>
          <p:spPr bwMode="auto">
            <a:xfrm>
              <a:off x="10206225" y="2662867"/>
              <a:ext cx="100276" cy="100276"/>
            </a:xfrm>
            <a:custGeom>
              <a:avLst/>
              <a:gdLst>
                <a:gd name="T0" fmla="*/ 30 w 67"/>
                <a:gd name="T1" fmla="*/ 0 h 67"/>
                <a:gd name="T2" fmla="*/ 43 w 67"/>
                <a:gd name="T3" fmla="*/ 3 h 67"/>
                <a:gd name="T4" fmla="*/ 55 w 67"/>
                <a:gd name="T5" fmla="*/ 12 h 67"/>
                <a:gd name="T6" fmla="*/ 63 w 67"/>
                <a:gd name="T7" fmla="*/ 24 h 67"/>
                <a:gd name="T8" fmla="*/ 67 w 67"/>
                <a:gd name="T9" fmla="*/ 37 h 67"/>
                <a:gd name="T10" fmla="*/ 67 w 67"/>
                <a:gd name="T11" fmla="*/ 50 h 67"/>
                <a:gd name="T12" fmla="*/ 60 w 67"/>
                <a:gd name="T13" fmla="*/ 63 h 67"/>
                <a:gd name="T14" fmla="*/ 59 w 67"/>
                <a:gd name="T15" fmla="*/ 65 h 67"/>
                <a:gd name="T16" fmla="*/ 55 w 67"/>
                <a:gd name="T17" fmla="*/ 67 h 67"/>
                <a:gd name="T18" fmla="*/ 52 w 67"/>
                <a:gd name="T19" fmla="*/ 67 h 67"/>
                <a:gd name="T20" fmla="*/ 50 w 67"/>
                <a:gd name="T21" fmla="*/ 64 h 67"/>
                <a:gd name="T22" fmla="*/ 1 w 67"/>
                <a:gd name="T23" fmla="*/ 17 h 67"/>
                <a:gd name="T24" fmla="*/ 0 w 67"/>
                <a:gd name="T25" fmla="*/ 14 h 67"/>
                <a:gd name="T26" fmla="*/ 0 w 67"/>
                <a:gd name="T27" fmla="*/ 12 h 67"/>
                <a:gd name="T28" fmla="*/ 1 w 67"/>
                <a:gd name="T29" fmla="*/ 8 h 67"/>
                <a:gd name="T30" fmla="*/ 2 w 67"/>
                <a:gd name="T31" fmla="*/ 5 h 67"/>
                <a:gd name="T32" fmla="*/ 16 w 67"/>
                <a:gd name="T33" fmla="*/ 0 h 67"/>
                <a:gd name="T34" fmla="*/ 30 w 67"/>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7">
                  <a:moveTo>
                    <a:pt x="30" y="0"/>
                  </a:moveTo>
                  <a:lnTo>
                    <a:pt x="43" y="3"/>
                  </a:lnTo>
                  <a:lnTo>
                    <a:pt x="55" y="12"/>
                  </a:lnTo>
                  <a:lnTo>
                    <a:pt x="63" y="24"/>
                  </a:lnTo>
                  <a:lnTo>
                    <a:pt x="67" y="37"/>
                  </a:lnTo>
                  <a:lnTo>
                    <a:pt x="67" y="50"/>
                  </a:lnTo>
                  <a:lnTo>
                    <a:pt x="60" y="63"/>
                  </a:lnTo>
                  <a:lnTo>
                    <a:pt x="59" y="65"/>
                  </a:lnTo>
                  <a:lnTo>
                    <a:pt x="55" y="67"/>
                  </a:lnTo>
                  <a:lnTo>
                    <a:pt x="52" y="67"/>
                  </a:lnTo>
                  <a:lnTo>
                    <a:pt x="50" y="64"/>
                  </a:lnTo>
                  <a:lnTo>
                    <a:pt x="1" y="17"/>
                  </a:lnTo>
                  <a:lnTo>
                    <a:pt x="0" y="14"/>
                  </a:lnTo>
                  <a:lnTo>
                    <a:pt x="0" y="12"/>
                  </a:lnTo>
                  <a:lnTo>
                    <a:pt x="1" y="8"/>
                  </a:lnTo>
                  <a:lnTo>
                    <a:pt x="2" y="5"/>
                  </a:lnTo>
                  <a:lnTo>
                    <a:pt x="16" y="0"/>
                  </a:lnTo>
                  <a:lnTo>
                    <a:pt x="30"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6" name="Freeform 481">
              <a:extLst>
                <a:ext uri="{FF2B5EF4-FFF2-40B4-BE49-F238E27FC236}">
                  <a16:creationId xmlns:a16="http://schemas.microsoft.com/office/drawing/2014/main" id="{9E2483C6-71A7-4B68-970E-0121E0C9B1CD}"/>
                </a:ext>
              </a:extLst>
            </p:cNvPr>
            <p:cNvSpPr>
              <a:spLocks noEditPoints="1"/>
            </p:cNvSpPr>
            <p:nvPr/>
          </p:nvSpPr>
          <p:spPr bwMode="auto">
            <a:xfrm>
              <a:off x="9954786" y="2686813"/>
              <a:ext cx="326271" cy="336749"/>
            </a:xfrm>
            <a:custGeom>
              <a:avLst/>
              <a:gdLst>
                <a:gd name="T0" fmla="*/ 109 w 218"/>
                <a:gd name="T1" fmla="*/ 29 h 225"/>
                <a:gd name="T2" fmla="*/ 63 w 218"/>
                <a:gd name="T3" fmla="*/ 44 h 225"/>
                <a:gd name="T4" fmla="*/ 36 w 218"/>
                <a:gd name="T5" fmla="*/ 84 h 225"/>
                <a:gd name="T6" fmla="*/ 36 w 218"/>
                <a:gd name="T7" fmla="*/ 132 h 225"/>
                <a:gd name="T8" fmla="*/ 63 w 218"/>
                <a:gd name="T9" fmla="*/ 171 h 225"/>
                <a:gd name="T10" fmla="*/ 109 w 218"/>
                <a:gd name="T11" fmla="*/ 187 h 225"/>
                <a:gd name="T12" fmla="*/ 135 w 218"/>
                <a:gd name="T13" fmla="*/ 183 h 225"/>
                <a:gd name="T14" fmla="*/ 173 w 218"/>
                <a:gd name="T15" fmla="*/ 154 h 225"/>
                <a:gd name="T16" fmla="*/ 189 w 218"/>
                <a:gd name="T17" fmla="*/ 107 h 225"/>
                <a:gd name="T18" fmla="*/ 173 w 218"/>
                <a:gd name="T19" fmla="*/ 61 h 225"/>
                <a:gd name="T20" fmla="*/ 135 w 218"/>
                <a:gd name="T21" fmla="*/ 32 h 225"/>
                <a:gd name="T22" fmla="*/ 110 w 218"/>
                <a:gd name="T23" fmla="*/ 0 h 225"/>
                <a:gd name="T24" fmla="*/ 164 w 218"/>
                <a:gd name="T25" fmla="*/ 14 h 225"/>
                <a:gd name="T26" fmla="*/ 203 w 218"/>
                <a:gd name="T27" fmla="*/ 53 h 225"/>
                <a:gd name="T28" fmla="*/ 218 w 218"/>
                <a:gd name="T29" fmla="*/ 107 h 225"/>
                <a:gd name="T30" fmla="*/ 208 w 218"/>
                <a:gd name="T31" fmla="*/ 152 h 225"/>
                <a:gd name="T32" fmla="*/ 214 w 218"/>
                <a:gd name="T33" fmla="*/ 204 h 225"/>
                <a:gd name="T34" fmla="*/ 215 w 218"/>
                <a:gd name="T35" fmla="*/ 213 h 225"/>
                <a:gd name="T36" fmla="*/ 211 w 218"/>
                <a:gd name="T37" fmla="*/ 221 h 225"/>
                <a:gd name="T38" fmla="*/ 204 w 218"/>
                <a:gd name="T39" fmla="*/ 225 h 225"/>
                <a:gd name="T40" fmla="*/ 197 w 218"/>
                <a:gd name="T41" fmla="*/ 225 h 225"/>
                <a:gd name="T42" fmla="*/ 190 w 218"/>
                <a:gd name="T43" fmla="*/ 221 h 225"/>
                <a:gd name="T44" fmla="*/ 176 w 218"/>
                <a:gd name="T45" fmla="*/ 192 h 225"/>
                <a:gd name="T46" fmla="*/ 134 w 218"/>
                <a:gd name="T47" fmla="*/ 213 h 225"/>
                <a:gd name="T48" fmla="*/ 109 w 218"/>
                <a:gd name="T49" fmla="*/ 216 h 225"/>
                <a:gd name="T50" fmla="*/ 60 w 218"/>
                <a:gd name="T51" fmla="*/ 204 h 225"/>
                <a:gd name="T52" fmla="*/ 28 w 218"/>
                <a:gd name="T53" fmla="*/ 217 h 225"/>
                <a:gd name="T54" fmla="*/ 23 w 218"/>
                <a:gd name="T55" fmla="*/ 224 h 225"/>
                <a:gd name="T56" fmla="*/ 15 w 218"/>
                <a:gd name="T57" fmla="*/ 225 h 225"/>
                <a:gd name="T58" fmla="*/ 8 w 218"/>
                <a:gd name="T59" fmla="*/ 224 h 225"/>
                <a:gd name="T60" fmla="*/ 2 w 218"/>
                <a:gd name="T61" fmla="*/ 217 h 225"/>
                <a:gd name="T62" fmla="*/ 0 w 218"/>
                <a:gd name="T63" fmla="*/ 208 h 225"/>
                <a:gd name="T64" fmla="*/ 20 w 218"/>
                <a:gd name="T65" fmla="*/ 167 h 225"/>
                <a:gd name="T66" fmla="*/ 4 w 218"/>
                <a:gd name="T67" fmla="*/ 129 h 225"/>
                <a:gd name="T68" fmla="*/ 5 w 218"/>
                <a:gd name="T69" fmla="*/ 80 h 225"/>
                <a:gd name="T70" fmla="*/ 33 w 218"/>
                <a:gd name="T71" fmla="*/ 32 h 225"/>
                <a:gd name="T72" fmla="*/ 80 w 218"/>
                <a:gd name="T73" fmla="*/ 4 h 225"/>
                <a:gd name="T74" fmla="*/ 110 w 218"/>
                <a:gd name="T7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25">
                  <a:moveTo>
                    <a:pt x="110" y="29"/>
                  </a:moveTo>
                  <a:lnTo>
                    <a:pt x="109" y="29"/>
                  </a:lnTo>
                  <a:lnTo>
                    <a:pt x="84" y="34"/>
                  </a:lnTo>
                  <a:lnTo>
                    <a:pt x="63" y="44"/>
                  </a:lnTo>
                  <a:lnTo>
                    <a:pt x="46" y="61"/>
                  </a:lnTo>
                  <a:lnTo>
                    <a:pt x="36" y="84"/>
                  </a:lnTo>
                  <a:lnTo>
                    <a:pt x="32" y="107"/>
                  </a:lnTo>
                  <a:lnTo>
                    <a:pt x="36" y="132"/>
                  </a:lnTo>
                  <a:lnTo>
                    <a:pt x="46" y="154"/>
                  </a:lnTo>
                  <a:lnTo>
                    <a:pt x="63" y="171"/>
                  </a:lnTo>
                  <a:lnTo>
                    <a:pt x="84" y="182"/>
                  </a:lnTo>
                  <a:lnTo>
                    <a:pt x="109" y="187"/>
                  </a:lnTo>
                  <a:lnTo>
                    <a:pt x="110" y="187"/>
                  </a:lnTo>
                  <a:lnTo>
                    <a:pt x="135" y="183"/>
                  </a:lnTo>
                  <a:lnTo>
                    <a:pt x="156" y="171"/>
                  </a:lnTo>
                  <a:lnTo>
                    <a:pt x="173" y="154"/>
                  </a:lnTo>
                  <a:lnTo>
                    <a:pt x="185" y="132"/>
                  </a:lnTo>
                  <a:lnTo>
                    <a:pt x="189" y="107"/>
                  </a:lnTo>
                  <a:lnTo>
                    <a:pt x="185" y="82"/>
                  </a:lnTo>
                  <a:lnTo>
                    <a:pt x="173" y="61"/>
                  </a:lnTo>
                  <a:lnTo>
                    <a:pt x="156" y="44"/>
                  </a:lnTo>
                  <a:lnTo>
                    <a:pt x="135" y="32"/>
                  </a:lnTo>
                  <a:lnTo>
                    <a:pt x="110" y="29"/>
                  </a:lnTo>
                  <a:close/>
                  <a:moveTo>
                    <a:pt x="110" y="0"/>
                  </a:moveTo>
                  <a:lnTo>
                    <a:pt x="139" y="4"/>
                  </a:lnTo>
                  <a:lnTo>
                    <a:pt x="164" y="14"/>
                  </a:lnTo>
                  <a:lnTo>
                    <a:pt x="186" y="31"/>
                  </a:lnTo>
                  <a:lnTo>
                    <a:pt x="203" y="53"/>
                  </a:lnTo>
                  <a:lnTo>
                    <a:pt x="214" y="80"/>
                  </a:lnTo>
                  <a:lnTo>
                    <a:pt x="218" y="107"/>
                  </a:lnTo>
                  <a:lnTo>
                    <a:pt x="215" y="131"/>
                  </a:lnTo>
                  <a:lnTo>
                    <a:pt x="208" y="152"/>
                  </a:lnTo>
                  <a:lnTo>
                    <a:pt x="198" y="170"/>
                  </a:lnTo>
                  <a:lnTo>
                    <a:pt x="214" y="204"/>
                  </a:lnTo>
                  <a:lnTo>
                    <a:pt x="215" y="208"/>
                  </a:lnTo>
                  <a:lnTo>
                    <a:pt x="215" y="213"/>
                  </a:lnTo>
                  <a:lnTo>
                    <a:pt x="214" y="217"/>
                  </a:lnTo>
                  <a:lnTo>
                    <a:pt x="211" y="221"/>
                  </a:lnTo>
                  <a:lnTo>
                    <a:pt x="207" y="224"/>
                  </a:lnTo>
                  <a:lnTo>
                    <a:pt x="204" y="225"/>
                  </a:lnTo>
                  <a:lnTo>
                    <a:pt x="201" y="225"/>
                  </a:lnTo>
                  <a:lnTo>
                    <a:pt x="197" y="225"/>
                  </a:lnTo>
                  <a:lnTo>
                    <a:pt x="194" y="224"/>
                  </a:lnTo>
                  <a:lnTo>
                    <a:pt x="190" y="221"/>
                  </a:lnTo>
                  <a:lnTo>
                    <a:pt x="189" y="217"/>
                  </a:lnTo>
                  <a:lnTo>
                    <a:pt x="176" y="192"/>
                  </a:lnTo>
                  <a:lnTo>
                    <a:pt x="156" y="205"/>
                  </a:lnTo>
                  <a:lnTo>
                    <a:pt x="134" y="213"/>
                  </a:lnTo>
                  <a:lnTo>
                    <a:pt x="110" y="216"/>
                  </a:lnTo>
                  <a:lnTo>
                    <a:pt x="109" y="216"/>
                  </a:lnTo>
                  <a:lnTo>
                    <a:pt x="84" y="212"/>
                  </a:lnTo>
                  <a:lnTo>
                    <a:pt x="60" y="204"/>
                  </a:lnTo>
                  <a:lnTo>
                    <a:pt x="41" y="191"/>
                  </a:lnTo>
                  <a:lnTo>
                    <a:pt x="28" y="217"/>
                  </a:lnTo>
                  <a:lnTo>
                    <a:pt x="25" y="221"/>
                  </a:lnTo>
                  <a:lnTo>
                    <a:pt x="23" y="224"/>
                  </a:lnTo>
                  <a:lnTo>
                    <a:pt x="19" y="225"/>
                  </a:lnTo>
                  <a:lnTo>
                    <a:pt x="15" y="225"/>
                  </a:lnTo>
                  <a:lnTo>
                    <a:pt x="11" y="225"/>
                  </a:lnTo>
                  <a:lnTo>
                    <a:pt x="8" y="224"/>
                  </a:lnTo>
                  <a:lnTo>
                    <a:pt x="4" y="221"/>
                  </a:lnTo>
                  <a:lnTo>
                    <a:pt x="2" y="217"/>
                  </a:lnTo>
                  <a:lnTo>
                    <a:pt x="0" y="213"/>
                  </a:lnTo>
                  <a:lnTo>
                    <a:pt x="0" y="208"/>
                  </a:lnTo>
                  <a:lnTo>
                    <a:pt x="2" y="204"/>
                  </a:lnTo>
                  <a:lnTo>
                    <a:pt x="20" y="167"/>
                  </a:lnTo>
                  <a:lnTo>
                    <a:pt x="11" y="149"/>
                  </a:lnTo>
                  <a:lnTo>
                    <a:pt x="4" y="129"/>
                  </a:lnTo>
                  <a:lnTo>
                    <a:pt x="2" y="107"/>
                  </a:lnTo>
                  <a:lnTo>
                    <a:pt x="5" y="80"/>
                  </a:lnTo>
                  <a:lnTo>
                    <a:pt x="16" y="53"/>
                  </a:lnTo>
                  <a:lnTo>
                    <a:pt x="33" y="32"/>
                  </a:lnTo>
                  <a:lnTo>
                    <a:pt x="55" y="15"/>
                  </a:lnTo>
                  <a:lnTo>
                    <a:pt x="80" y="4"/>
                  </a:lnTo>
                  <a:lnTo>
                    <a:pt x="109" y="0"/>
                  </a:lnTo>
                  <a:lnTo>
                    <a:pt x="110"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8" name="Freeform 482">
              <a:extLst>
                <a:ext uri="{FF2B5EF4-FFF2-40B4-BE49-F238E27FC236}">
                  <a16:creationId xmlns:a16="http://schemas.microsoft.com/office/drawing/2014/main" id="{1717C0C7-E993-4248-BE8F-A604A050EBA7}"/>
                </a:ext>
              </a:extLst>
            </p:cNvPr>
            <p:cNvSpPr>
              <a:spLocks/>
            </p:cNvSpPr>
            <p:nvPr/>
          </p:nvSpPr>
          <p:spPr bwMode="auto">
            <a:xfrm>
              <a:off x="10053565" y="2788587"/>
              <a:ext cx="77827" cy="139189"/>
            </a:xfrm>
            <a:custGeom>
              <a:avLst/>
              <a:gdLst>
                <a:gd name="T0" fmla="*/ 44 w 52"/>
                <a:gd name="T1" fmla="*/ 0 h 93"/>
                <a:gd name="T2" fmla="*/ 47 w 52"/>
                <a:gd name="T3" fmla="*/ 0 h 93"/>
                <a:gd name="T4" fmla="*/ 49 w 52"/>
                <a:gd name="T5" fmla="*/ 2 h 93"/>
                <a:gd name="T6" fmla="*/ 52 w 52"/>
                <a:gd name="T7" fmla="*/ 5 h 93"/>
                <a:gd name="T8" fmla="*/ 52 w 52"/>
                <a:gd name="T9" fmla="*/ 8 h 93"/>
                <a:gd name="T10" fmla="*/ 52 w 52"/>
                <a:gd name="T11" fmla="*/ 43 h 93"/>
                <a:gd name="T12" fmla="*/ 51 w 52"/>
                <a:gd name="T13" fmla="*/ 46 h 93"/>
                <a:gd name="T14" fmla="*/ 49 w 52"/>
                <a:gd name="T15" fmla="*/ 48 h 93"/>
                <a:gd name="T16" fmla="*/ 43 w 52"/>
                <a:gd name="T17" fmla="*/ 56 h 93"/>
                <a:gd name="T18" fmla="*/ 14 w 52"/>
                <a:gd name="T19" fmla="*/ 89 h 93"/>
                <a:gd name="T20" fmla="*/ 11 w 52"/>
                <a:gd name="T21" fmla="*/ 91 h 93"/>
                <a:gd name="T22" fmla="*/ 9 w 52"/>
                <a:gd name="T23" fmla="*/ 93 h 93"/>
                <a:gd name="T24" fmla="*/ 5 w 52"/>
                <a:gd name="T25" fmla="*/ 91 h 93"/>
                <a:gd name="T26" fmla="*/ 4 w 52"/>
                <a:gd name="T27" fmla="*/ 90 h 93"/>
                <a:gd name="T28" fmla="*/ 1 w 52"/>
                <a:gd name="T29" fmla="*/ 88 h 93"/>
                <a:gd name="T30" fmla="*/ 0 w 52"/>
                <a:gd name="T31" fmla="*/ 85 h 93"/>
                <a:gd name="T32" fmla="*/ 1 w 52"/>
                <a:gd name="T33" fmla="*/ 81 h 93"/>
                <a:gd name="T34" fmla="*/ 2 w 52"/>
                <a:gd name="T35" fmla="*/ 78 h 93"/>
                <a:gd name="T36" fmla="*/ 35 w 52"/>
                <a:gd name="T37" fmla="*/ 39 h 93"/>
                <a:gd name="T38" fmla="*/ 35 w 52"/>
                <a:gd name="T39" fmla="*/ 8 h 93"/>
                <a:gd name="T40" fmla="*/ 36 w 52"/>
                <a:gd name="T41" fmla="*/ 4 h 93"/>
                <a:gd name="T42" fmla="*/ 39 w 52"/>
                <a:gd name="T43" fmla="*/ 1 h 93"/>
                <a:gd name="T44" fmla="*/ 43 w 52"/>
                <a:gd name="T45" fmla="*/ 0 h 93"/>
                <a:gd name="T46" fmla="*/ 44 w 52"/>
                <a:gd name="T4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93">
                  <a:moveTo>
                    <a:pt x="44" y="0"/>
                  </a:moveTo>
                  <a:lnTo>
                    <a:pt x="47" y="0"/>
                  </a:lnTo>
                  <a:lnTo>
                    <a:pt x="49" y="2"/>
                  </a:lnTo>
                  <a:lnTo>
                    <a:pt x="52" y="5"/>
                  </a:lnTo>
                  <a:lnTo>
                    <a:pt x="52" y="8"/>
                  </a:lnTo>
                  <a:lnTo>
                    <a:pt x="52" y="43"/>
                  </a:lnTo>
                  <a:lnTo>
                    <a:pt x="51" y="46"/>
                  </a:lnTo>
                  <a:lnTo>
                    <a:pt x="49" y="48"/>
                  </a:lnTo>
                  <a:lnTo>
                    <a:pt x="43" y="56"/>
                  </a:lnTo>
                  <a:lnTo>
                    <a:pt x="14" y="89"/>
                  </a:lnTo>
                  <a:lnTo>
                    <a:pt x="11" y="91"/>
                  </a:lnTo>
                  <a:lnTo>
                    <a:pt x="9" y="93"/>
                  </a:lnTo>
                  <a:lnTo>
                    <a:pt x="5" y="91"/>
                  </a:lnTo>
                  <a:lnTo>
                    <a:pt x="4" y="90"/>
                  </a:lnTo>
                  <a:lnTo>
                    <a:pt x="1" y="88"/>
                  </a:lnTo>
                  <a:lnTo>
                    <a:pt x="0" y="85"/>
                  </a:lnTo>
                  <a:lnTo>
                    <a:pt x="1" y="81"/>
                  </a:lnTo>
                  <a:lnTo>
                    <a:pt x="2" y="78"/>
                  </a:lnTo>
                  <a:lnTo>
                    <a:pt x="35" y="39"/>
                  </a:lnTo>
                  <a:lnTo>
                    <a:pt x="35" y="8"/>
                  </a:lnTo>
                  <a:lnTo>
                    <a:pt x="36" y="4"/>
                  </a:lnTo>
                  <a:lnTo>
                    <a:pt x="39" y="1"/>
                  </a:lnTo>
                  <a:lnTo>
                    <a:pt x="43" y="0"/>
                  </a:lnTo>
                  <a:lnTo>
                    <a:pt x="44"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9" name="Freeform 483">
              <a:extLst>
                <a:ext uri="{FF2B5EF4-FFF2-40B4-BE49-F238E27FC236}">
                  <a16:creationId xmlns:a16="http://schemas.microsoft.com/office/drawing/2014/main" id="{E3BDE45E-62C3-4213-B9D0-BF0D172D3229}"/>
                </a:ext>
              </a:extLst>
            </p:cNvPr>
            <p:cNvSpPr>
              <a:spLocks/>
            </p:cNvSpPr>
            <p:nvPr/>
          </p:nvSpPr>
          <p:spPr bwMode="auto">
            <a:xfrm>
              <a:off x="9933832" y="2662867"/>
              <a:ext cx="100276" cy="100276"/>
            </a:xfrm>
            <a:custGeom>
              <a:avLst/>
              <a:gdLst>
                <a:gd name="T0" fmla="*/ 37 w 67"/>
                <a:gd name="T1" fmla="*/ 0 h 67"/>
                <a:gd name="T2" fmla="*/ 51 w 67"/>
                <a:gd name="T3" fmla="*/ 0 h 67"/>
                <a:gd name="T4" fmla="*/ 64 w 67"/>
                <a:gd name="T5" fmla="*/ 5 h 67"/>
                <a:gd name="T6" fmla="*/ 67 w 67"/>
                <a:gd name="T7" fmla="*/ 8 h 67"/>
                <a:gd name="T8" fmla="*/ 67 w 67"/>
                <a:gd name="T9" fmla="*/ 12 h 67"/>
                <a:gd name="T10" fmla="*/ 67 w 67"/>
                <a:gd name="T11" fmla="*/ 14 h 67"/>
                <a:gd name="T12" fmla="*/ 65 w 67"/>
                <a:gd name="T13" fmla="*/ 17 h 67"/>
                <a:gd name="T14" fmla="*/ 17 w 67"/>
                <a:gd name="T15" fmla="*/ 65 h 67"/>
                <a:gd name="T16" fmla="*/ 14 w 67"/>
                <a:gd name="T17" fmla="*/ 67 h 67"/>
                <a:gd name="T18" fmla="*/ 12 w 67"/>
                <a:gd name="T19" fmla="*/ 67 h 67"/>
                <a:gd name="T20" fmla="*/ 9 w 67"/>
                <a:gd name="T21" fmla="*/ 67 h 67"/>
                <a:gd name="T22" fmla="*/ 6 w 67"/>
                <a:gd name="T23" fmla="*/ 64 h 67"/>
                <a:gd name="T24" fmla="*/ 1 w 67"/>
                <a:gd name="T25" fmla="*/ 51 h 67"/>
                <a:gd name="T26" fmla="*/ 0 w 67"/>
                <a:gd name="T27" fmla="*/ 37 h 67"/>
                <a:gd name="T28" fmla="*/ 4 w 67"/>
                <a:gd name="T29" fmla="*/ 24 h 67"/>
                <a:gd name="T30" fmla="*/ 12 w 67"/>
                <a:gd name="T31" fmla="*/ 12 h 67"/>
                <a:gd name="T32" fmla="*/ 23 w 67"/>
                <a:gd name="T33" fmla="*/ 3 h 67"/>
                <a:gd name="T34" fmla="*/ 37 w 67"/>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7">
                  <a:moveTo>
                    <a:pt x="37" y="0"/>
                  </a:moveTo>
                  <a:lnTo>
                    <a:pt x="51" y="0"/>
                  </a:lnTo>
                  <a:lnTo>
                    <a:pt x="64" y="5"/>
                  </a:lnTo>
                  <a:lnTo>
                    <a:pt x="67" y="8"/>
                  </a:lnTo>
                  <a:lnTo>
                    <a:pt x="67" y="12"/>
                  </a:lnTo>
                  <a:lnTo>
                    <a:pt x="67" y="14"/>
                  </a:lnTo>
                  <a:lnTo>
                    <a:pt x="65" y="17"/>
                  </a:lnTo>
                  <a:lnTo>
                    <a:pt x="17" y="65"/>
                  </a:lnTo>
                  <a:lnTo>
                    <a:pt x="14" y="67"/>
                  </a:lnTo>
                  <a:lnTo>
                    <a:pt x="12" y="67"/>
                  </a:lnTo>
                  <a:lnTo>
                    <a:pt x="9" y="67"/>
                  </a:lnTo>
                  <a:lnTo>
                    <a:pt x="6" y="64"/>
                  </a:lnTo>
                  <a:lnTo>
                    <a:pt x="1" y="51"/>
                  </a:lnTo>
                  <a:lnTo>
                    <a:pt x="0" y="37"/>
                  </a:lnTo>
                  <a:lnTo>
                    <a:pt x="4" y="24"/>
                  </a:lnTo>
                  <a:lnTo>
                    <a:pt x="12" y="12"/>
                  </a:lnTo>
                  <a:lnTo>
                    <a:pt x="23" y="3"/>
                  </a:lnTo>
                  <a:lnTo>
                    <a:pt x="37"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grpSp>
      <p:sp>
        <p:nvSpPr>
          <p:cNvPr id="34" name="TextBox 33">
            <a:extLst>
              <a:ext uri="{FF2B5EF4-FFF2-40B4-BE49-F238E27FC236}">
                <a16:creationId xmlns:a16="http://schemas.microsoft.com/office/drawing/2014/main" id="{9883FFF3-0F32-457E-B718-10D7C8296DFA}"/>
              </a:ext>
            </a:extLst>
          </p:cNvPr>
          <p:cNvSpPr txBox="1"/>
          <p:nvPr/>
        </p:nvSpPr>
        <p:spPr>
          <a:xfrm>
            <a:off x="812821" y="2487044"/>
            <a:ext cx="4682045"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Mobile alerting direct to sales representatives on key customer account activity</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7" name="TextBox 36">
            <a:extLst>
              <a:ext uri="{FF2B5EF4-FFF2-40B4-BE49-F238E27FC236}">
                <a16:creationId xmlns:a16="http://schemas.microsoft.com/office/drawing/2014/main" id="{789A5323-AB13-4983-8561-D8A8D6BAE116}"/>
              </a:ext>
            </a:extLst>
          </p:cNvPr>
          <p:cNvSpPr txBox="1"/>
          <p:nvPr/>
        </p:nvSpPr>
        <p:spPr>
          <a:xfrm>
            <a:off x="812821" y="4016089"/>
            <a:ext cx="4844591"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Self-service alert creation for business users directly from Qlik Sense dashboards  </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8" name="TextBox 37">
            <a:extLst>
              <a:ext uri="{FF2B5EF4-FFF2-40B4-BE49-F238E27FC236}">
                <a16:creationId xmlns:a16="http://schemas.microsoft.com/office/drawing/2014/main" id="{61D4102C-C6B6-4C07-85E1-579EA315DD59}"/>
              </a:ext>
            </a:extLst>
          </p:cNvPr>
          <p:cNvSpPr txBox="1"/>
          <p:nvPr/>
        </p:nvSpPr>
        <p:spPr>
          <a:xfrm>
            <a:off x="812821" y="3208944"/>
            <a:ext cx="4844591"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Alerts to executive management allowing them to manage by exception</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9" name="TextBox 38">
            <a:extLst>
              <a:ext uri="{FF2B5EF4-FFF2-40B4-BE49-F238E27FC236}">
                <a16:creationId xmlns:a16="http://schemas.microsoft.com/office/drawing/2014/main" id="{08698870-CA0D-4829-803B-26066C2D2176}"/>
              </a:ext>
            </a:extLst>
          </p:cNvPr>
          <p:cNvSpPr txBox="1"/>
          <p:nvPr/>
        </p:nvSpPr>
        <p:spPr>
          <a:xfrm>
            <a:off x="812821" y="4696000"/>
            <a:ext cx="3927323"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Helps increase Qlik usage and adoption</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grpSp>
        <p:nvGrpSpPr>
          <p:cNvPr id="35" name="Group 34">
            <a:extLst>
              <a:ext uri="{FF2B5EF4-FFF2-40B4-BE49-F238E27FC236}">
                <a16:creationId xmlns:a16="http://schemas.microsoft.com/office/drawing/2014/main" id="{F2F5D697-E961-4E51-9004-D144BFF0160D}"/>
              </a:ext>
            </a:extLst>
          </p:cNvPr>
          <p:cNvGrpSpPr>
            <a:grpSpLocks noChangeAspect="1"/>
          </p:cNvGrpSpPr>
          <p:nvPr/>
        </p:nvGrpSpPr>
        <p:grpSpPr>
          <a:xfrm>
            <a:off x="272596" y="2538759"/>
            <a:ext cx="339638" cy="336417"/>
            <a:chOff x="14001750" y="7493000"/>
            <a:chExt cx="1841500" cy="1824038"/>
          </a:xfrm>
        </p:grpSpPr>
        <p:sp>
          <p:nvSpPr>
            <p:cNvPr id="36" name="Oval 35">
              <a:extLst>
                <a:ext uri="{FF2B5EF4-FFF2-40B4-BE49-F238E27FC236}">
                  <a16:creationId xmlns:a16="http://schemas.microsoft.com/office/drawing/2014/main" id="{244E7788-764E-46AE-B421-F8EE5BCF37CB}"/>
                </a:ext>
              </a:extLst>
            </p:cNvPr>
            <p:cNvSpPr/>
            <p:nvPr/>
          </p:nvSpPr>
          <p:spPr>
            <a:xfrm>
              <a:off x="14503400" y="8216035"/>
              <a:ext cx="609600" cy="609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sp>
          <p:nvSpPr>
            <p:cNvPr id="40" name="Freeform 384">
              <a:extLst>
                <a:ext uri="{FF2B5EF4-FFF2-40B4-BE49-F238E27FC236}">
                  <a16:creationId xmlns:a16="http://schemas.microsoft.com/office/drawing/2014/main" id="{9E8DF56C-2EF0-496D-BDA1-20962F0756B6}"/>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grpSp>
      <p:grpSp>
        <p:nvGrpSpPr>
          <p:cNvPr id="41" name="Group 40">
            <a:extLst>
              <a:ext uri="{FF2B5EF4-FFF2-40B4-BE49-F238E27FC236}">
                <a16:creationId xmlns:a16="http://schemas.microsoft.com/office/drawing/2014/main" id="{40854336-AC8B-4F16-A116-AB11B9774616}"/>
              </a:ext>
            </a:extLst>
          </p:cNvPr>
          <p:cNvGrpSpPr>
            <a:grpSpLocks noChangeAspect="1"/>
          </p:cNvGrpSpPr>
          <p:nvPr/>
        </p:nvGrpSpPr>
        <p:grpSpPr>
          <a:xfrm>
            <a:off x="278279" y="3258971"/>
            <a:ext cx="339638" cy="336417"/>
            <a:chOff x="14001750" y="7493000"/>
            <a:chExt cx="1841500" cy="1824038"/>
          </a:xfrm>
        </p:grpSpPr>
        <p:sp>
          <p:nvSpPr>
            <p:cNvPr id="42" name="Oval 41">
              <a:extLst>
                <a:ext uri="{FF2B5EF4-FFF2-40B4-BE49-F238E27FC236}">
                  <a16:creationId xmlns:a16="http://schemas.microsoft.com/office/drawing/2014/main" id="{267DE1B4-C48B-4F54-A2BE-FEC44E684D60}"/>
                </a:ext>
              </a:extLst>
            </p:cNvPr>
            <p:cNvSpPr/>
            <p:nvPr/>
          </p:nvSpPr>
          <p:spPr>
            <a:xfrm>
              <a:off x="14503400" y="8216035"/>
              <a:ext cx="609600" cy="609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sp>
          <p:nvSpPr>
            <p:cNvPr id="43" name="Freeform 384">
              <a:extLst>
                <a:ext uri="{FF2B5EF4-FFF2-40B4-BE49-F238E27FC236}">
                  <a16:creationId xmlns:a16="http://schemas.microsoft.com/office/drawing/2014/main" id="{F66198AC-23C8-404B-9D63-58D15C1A8434}"/>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grpSp>
      <p:grpSp>
        <p:nvGrpSpPr>
          <p:cNvPr id="50" name="Group 49">
            <a:extLst>
              <a:ext uri="{FF2B5EF4-FFF2-40B4-BE49-F238E27FC236}">
                <a16:creationId xmlns:a16="http://schemas.microsoft.com/office/drawing/2014/main" id="{5BBE1364-D64B-45BE-810F-B164DC3BA224}"/>
              </a:ext>
            </a:extLst>
          </p:cNvPr>
          <p:cNvGrpSpPr>
            <a:grpSpLocks noChangeAspect="1"/>
          </p:cNvGrpSpPr>
          <p:nvPr/>
        </p:nvGrpSpPr>
        <p:grpSpPr>
          <a:xfrm>
            <a:off x="275299" y="4063085"/>
            <a:ext cx="339638" cy="336417"/>
            <a:chOff x="14001750" y="7493000"/>
            <a:chExt cx="1841500" cy="1824038"/>
          </a:xfrm>
        </p:grpSpPr>
        <p:sp>
          <p:nvSpPr>
            <p:cNvPr id="51" name="Oval 50">
              <a:extLst>
                <a:ext uri="{FF2B5EF4-FFF2-40B4-BE49-F238E27FC236}">
                  <a16:creationId xmlns:a16="http://schemas.microsoft.com/office/drawing/2014/main" id="{BC471AEC-64F2-4BA8-B0C7-24CE89B73085}"/>
                </a:ext>
              </a:extLst>
            </p:cNvPr>
            <p:cNvSpPr/>
            <p:nvPr/>
          </p:nvSpPr>
          <p:spPr>
            <a:xfrm>
              <a:off x="14503400" y="8216035"/>
              <a:ext cx="609600" cy="609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sp>
          <p:nvSpPr>
            <p:cNvPr id="52" name="Freeform 384">
              <a:extLst>
                <a:ext uri="{FF2B5EF4-FFF2-40B4-BE49-F238E27FC236}">
                  <a16:creationId xmlns:a16="http://schemas.microsoft.com/office/drawing/2014/main" id="{EEB3D1BC-994F-4771-937D-C7042CB7CF7D}"/>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grpSp>
      <p:grpSp>
        <p:nvGrpSpPr>
          <p:cNvPr id="53" name="Group 52">
            <a:extLst>
              <a:ext uri="{FF2B5EF4-FFF2-40B4-BE49-F238E27FC236}">
                <a16:creationId xmlns:a16="http://schemas.microsoft.com/office/drawing/2014/main" id="{EAFCE8BE-3633-4CD9-8B36-64672A05DE3F}"/>
              </a:ext>
            </a:extLst>
          </p:cNvPr>
          <p:cNvGrpSpPr>
            <a:grpSpLocks noChangeAspect="1"/>
          </p:cNvGrpSpPr>
          <p:nvPr/>
        </p:nvGrpSpPr>
        <p:grpSpPr>
          <a:xfrm>
            <a:off x="272596" y="4783701"/>
            <a:ext cx="339638" cy="336417"/>
            <a:chOff x="14001750" y="7493000"/>
            <a:chExt cx="1841500" cy="1824038"/>
          </a:xfrm>
        </p:grpSpPr>
        <p:sp>
          <p:nvSpPr>
            <p:cNvPr id="54" name="Oval 53">
              <a:extLst>
                <a:ext uri="{FF2B5EF4-FFF2-40B4-BE49-F238E27FC236}">
                  <a16:creationId xmlns:a16="http://schemas.microsoft.com/office/drawing/2014/main" id="{0C19DF93-DF0A-43DD-840A-324A924E15C5}"/>
                </a:ext>
              </a:extLst>
            </p:cNvPr>
            <p:cNvSpPr/>
            <p:nvPr/>
          </p:nvSpPr>
          <p:spPr>
            <a:xfrm>
              <a:off x="14503400" y="8216035"/>
              <a:ext cx="609600" cy="609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sp>
          <p:nvSpPr>
            <p:cNvPr id="55" name="Freeform 384">
              <a:extLst>
                <a:ext uri="{FF2B5EF4-FFF2-40B4-BE49-F238E27FC236}">
                  <a16:creationId xmlns:a16="http://schemas.microsoft.com/office/drawing/2014/main" id="{2852B291-3DF6-4897-9438-177A055FF3AA}"/>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grpSp>
      <p:sp>
        <p:nvSpPr>
          <p:cNvPr id="44" name="TextBox 43">
            <a:extLst>
              <a:ext uri="{FF2B5EF4-FFF2-40B4-BE49-F238E27FC236}">
                <a16:creationId xmlns:a16="http://schemas.microsoft.com/office/drawing/2014/main" id="{E9B0291F-1F65-4CDD-B8E5-49FD2ADE3B92}"/>
              </a:ext>
            </a:extLst>
          </p:cNvPr>
          <p:cNvSpPr txBox="1"/>
          <p:nvPr/>
        </p:nvSpPr>
        <p:spPr>
          <a:xfrm>
            <a:off x="822346" y="5270778"/>
            <a:ext cx="3757310" cy="92333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GB" dirty="0">
                <a:solidFill>
                  <a:prstClr val="white">
                    <a:lumMod val="50000"/>
                  </a:prstClr>
                </a:solidFill>
                <a:latin typeface="GeosansLight"/>
                <a:cs typeface="Aharoni" panose="02010803020104030203" pitchFamily="2" charset="-79"/>
              </a:rPr>
              <a:t>Scope to extend out to self service data-driven alerts on performance management dashboard</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grpSp>
        <p:nvGrpSpPr>
          <p:cNvPr id="45" name="Group 44">
            <a:extLst>
              <a:ext uri="{FF2B5EF4-FFF2-40B4-BE49-F238E27FC236}">
                <a16:creationId xmlns:a16="http://schemas.microsoft.com/office/drawing/2014/main" id="{A4999683-A14B-49F4-A112-BDBE90973D43}"/>
              </a:ext>
            </a:extLst>
          </p:cNvPr>
          <p:cNvGrpSpPr>
            <a:grpSpLocks noChangeAspect="1"/>
          </p:cNvGrpSpPr>
          <p:nvPr/>
        </p:nvGrpSpPr>
        <p:grpSpPr>
          <a:xfrm>
            <a:off x="260321" y="5303806"/>
            <a:ext cx="339638" cy="336417"/>
            <a:chOff x="14001750" y="7493000"/>
            <a:chExt cx="1841500" cy="1824038"/>
          </a:xfrm>
        </p:grpSpPr>
        <p:sp>
          <p:nvSpPr>
            <p:cNvPr id="46" name="Oval 45">
              <a:extLst>
                <a:ext uri="{FF2B5EF4-FFF2-40B4-BE49-F238E27FC236}">
                  <a16:creationId xmlns:a16="http://schemas.microsoft.com/office/drawing/2014/main" id="{89C2C4DC-90DE-41EB-9850-74107C8997A2}"/>
                </a:ext>
              </a:extLst>
            </p:cNvPr>
            <p:cNvSpPr/>
            <p:nvPr/>
          </p:nvSpPr>
          <p:spPr>
            <a:xfrm>
              <a:off x="14503400" y="8216035"/>
              <a:ext cx="609600" cy="6096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sp>
          <p:nvSpPr>
            <p:cNvPr id="47" name="Freeform 384">
              <a:extLst>
                <a:ext uri="{FF2B5EF4-FFF2-40B4-BE49-F238E27FC236}">
                  <a16:creationId xmlns:a16="http://schemas.microsoft.com/office/drawing/2014/main" id="{BF770A99-4B9D-442C-BB44-2B1A8ED61AEF}"/>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latin typeface="GeosansLight"/>
                <a:ea typeface="맑은 고딕" panose="020B0503020000020004" pitchFamily="34" charset="-127"/>
              </a:endParaRPr>
            </a:p>
          </p:txBody>
        </p:sp>
      </p:grpSp>
      <p:pic>
        <p:nvPicPr>
          <p:cNvPr id="10" name="Picture 9" descr="A close up of a logo&#10;&#10;Description automatically generated">
            <a:extLst>
              <a:ext uri="{FF2B5EF4-FFF2-40B4-BE49-F238E27FC236}">
                <a16:creationId xmlns:a16="http://schemas.microsoft.com/office/drawing/2014/main" id="{F1D9AAC8-C605-46A2-A3D9-CEFA73EFB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196" y="212507"/>
            <a:ext cx="2257455" cy="1220246"/>
          </a:xfrm>
          <a:prstGeom prst="rect">
            <a:avLst/>
          </a:prstGeom>
        </p:spPr>
      </p:pic>
    </p:spTree>
    <p:extLst>
      <p:ext uri="{BB962C8B-B14F-4D97-AF65-F5344CB8AC3E}">
        <p14:creationId xmlns:p14="http://schemas.microsoft.com/office/powerpoint/2010/main" val="2800692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7D0EDA-F43E-4D91-8416-D0BE64FB40F4}"/>
              </a:ext>
            </a:extLst>
          </p:cNvPr>
          <p:cNvSpPr/>
          <p:nvPr/>
        </p:nvSpPr>
        <p:spPr>
          <a:xfrm>
            <a:off x="-10048" y="0"/>
            <a:ext cx="12202047" cy="1837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p:cNvSpPr/>
          <p:nvPr/>
        </p:nvSpPr>
        <p:spPr>
          <a:xfrm flipH="1">
            <a:off x="3719944" y="4530436"/>
            <a:ext cx="8472055" cy="2327564"/>
          </a:xfrm>
          <a:custGeom>
            <a:avLst/>
            <a:gdLst>
              <a:gd name="connsiteX0" fmla="*/ 5624945 w 7017327"/>
              <a:gd name="connsiteY0" fmla="*/ 0 h 2327564"/>
              <a:gd name="connsiteX1" fmla="*/ 0 w 7017327"/>
              <a:gd name="connsiteY1" fmla="*/ 0 h 2327564"/>
              <a:gd name="connsiteX2" fmla="*/ 0 w 7017327"/>
              <a:gd name="connsiteY2" fmla="*/ 2327564 h 2327564"/>
              <a:gd name="connsiteX3" fmla="*/ 5624945 w 7017327"/>
              <a:gd name="connsiteY3" fmla="*/ 2327564 h 2327564"/>
              <a:gd name="connsiteX4" fmla="*/ 7017327 w 7017327"/>
              <a:gd name="connsiteY4" fmla="*/ 2327564 h 232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327" h="2327564">
                <a:moveTo>
                  <a:pt x="5624945" y="0"/>
                </a:moveTo>
                <a:lnTo>
                  <a:pt x="0" y="0"/>
                </a:lnTo>
                <a:lnTo>
                  <a:pt x="0" y="2327564"/>
                </a:lnTo>
                <a:lnTo>
                  <a:pt x="5624945" y="2327564"/>
                </a:lnTo>
                <a:lnTo>
                  <a:pt x="7017327" y="23275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TextBox 22"/>
          <p:cNvSpPr txBox="1"/>
          <p:nvPr/>
        </p:nvSpPr>
        <p:spPr>
          <a:xfrm>
            <a:off x="6036080" y="1939254"/>
            <a:ext cx="6078571" cy="2556726"/>
          </a:xfrm>
          <a:prstGeom prst="rect">
            <a:avLst/>
          </a:prstGeom>
          <a:noFill/>
        </p:spPr>
        <p:txBody>
          <a:bodyPr wrap="square" rtlCol="0">
            <a:spAutoFit/>
          </a:bodyPr>
          <a:lstStyle/>
          <a:p>
            <a:pPr lvl="0">
              <a:lnSpc>
                <a:spcPct val="150000"/>
              </a:lnSpc>
              <a:defRPr/>
            </a:pPr>
            <a:r>
              <a:rPr lang="en-GB" sz="1200" dirty="0">
                <a:solidFill>
                  <a:prstClr val="white">
                    <a:lumMod val="50000"/>
                  </a:prstClr>
                </a:solidFill>
                <a:latin typeface="GeosansLight"/>
                <a:cs typeface="Aharoni" panose="02010803020104030203" pitchFamily="2" charset="-79"/>
              </a:rPr>
              <a:t>A globally well known, flat-pack furniture manufacturer and franchising company with stores located across EMEA, APAC and North America has been using Qlik Sense for several years.  With over 150k Qlik Sense tokens they have ambitious plans ahead with regards to giving each employee access to a Qlik dashboard to measure performance.   They have a dedicated Qlik development team and a separate Qlik Admin team.  The Admin team are not technical and were looking for an easy-to-use interface to create system alerts so that they were notified immediately if there were any problems with Qlik Sense reload tasks.  Implementing Ping Alerting helped reduce complaints from business users that came from failed Qlik application reloads.</a:t>
            </a:r>
          </a:p>
        </p:txBody>
      </p:sp>
      <p:sp>
        <p:nvSpPr>
          <p:cNvPr id="24" name="TextBox 23"/>
          <p:cNvSpPr txBox="1"/>
          <p:nvPr/>
        </p:nvSpPr>
        <p:spPr>
          <a:xfrm>
            <a:off x="879551" y="193715"/>
            <a:ext cx="847205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GeosansLight"/>
                <a:ea typeface="+mn-ea"/>
                <a:cs typeface="+mn-cs"/>
              </a:rPr>
              <a:t>Qlik Alerting lets Qlik admins know immediately if there’s </a:t>
            </a:r>
            <a:r>
              <a:rPr lang="en-GB" sz="2600" b="1" dirty="0">
                <a:solidFill>
                  <a:schemeClr val="bg1"/>
                </a:solidFill>
                <a:latin typeface="GeosansLight"/>
              </a:rPr>
              <a:t>a problem with a data refresh task.  This ensures Qlik users always see the data they expect to see in Qlik Sense apps</a:t>
            </a:r>
            <a:endParaRPr kumimoji="0" lang="en-US" sz="2600" b="1" i="0" u="none" strike="noStrike" kern="1200" cap="none" spc="0" normalizeH="0" baseline="0" noProof="0" dirty="0">
              <a:ln>
                <a:noFill/>
              </a:ln>
              <a:solidFill>
                <a:schemeClr val="bg1"/>
              </a:solidFill>
              <a:effectLst/>
              <a:uLnTx/>
              <a:uFillTx/>
              <a:latin typeface="GeosansLight"/>
            </a:endParaRPr>
          </a:p>
        </p:txBody>
      </p:sp>
      <p:sp>
        <p:nvSpPr>
          <p:cNvPr id="5" name="Rectangle 4">
            <a:extLst>
              <a:ext uri="{FF2B5EF4-FFF2-40B4-BE49-F238E27FC236}">
                <a16:creationId xmlns:a16="http://schemas.microsoft.com/office/drawing/2014/main" id="{B075B689-4800-4F7B-B773-1B36C23F3020}"/>
              </a:ext>
            </a:extLst>
          </p:cNvPr>
          <p:cNvSpPr/>
          <p:nvPr/>
        </p:nvSpPr>
        <p:spPr>
          <a:xfrm>
            <a:off x="6701227" y="4718367"/>
            <a:ext cx="5345461" cy="1815882"/>
          </a:xfrm>
          <a:prstGeom prst="rect">
            <a:avLst/>
          </a:prstGeom>
        </p:spPr>
        <p:txBody>
          <a:bodyPr wrap="square">
            <a:spAutoFit/>
          </a:bodyPr>
          <a:lstStyle/>
          <a:p>
            <a:pPr lvl="0"/>
            <a:r>
              <a:rPr lang="en-GB" sz="1600" i="1" dirty="0">
                <a:solidFill>
                  <a:schemeClr val="bg1"/>
                </a:solidFill>
                <a:latin typeface="GeosansLight"/>
              </a:rPr>
              <a:t>“Using the system alerts capability in Qlik Alerting at a global retail company ensured that Qlik apps were successfully reloaded every time.  Implementing Qlik Alerting helped reduce complaints from business users that came through due to failed app reloads.”</a:t>
            </a:r>
            <a:endParaRPr kumimoji="0" lang="en-GB" sz="1600" b="0" i="0" u="none" strike="noStrike" kern="1200" cap="none" spc="0" normalizeH="0" baseline="0" noProof="0" dirty="0">
              <a:ln>
                <a:noFill/>
              </a:ln>
              <a:solidFill>
                <a:schemeClr val="bg1"/>
              </a:solidFill>
              <a:effectLst/>
              <a:uLnTx/>
              <a:uFillTx/>
              <a:latin typeface="Geosans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bg1"/>
              </a:solidFill>
              <a:effectLst/>
              <a:uLnTx/>
              <a:uFillTx/>
              <a:latin typeface="Geosans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GeosansLight"/>
                <a:ea typeface="+mn-ea"/>
                <a:cs typeface="+mn-cs"/>
              </a:rPr>
              <a:t>Barry Harmsen, Chief Qlik</a:t>
            </a:r>
            <a:r>
              <a:rPr lang="en-GB" sz="1600" dirty="0">
                <a:solidFill>
                  <a:schemeClr val="bg1"/>
                </a:solidFill>
                <a:latin typeface="GeosansLight"/>
              </a:rPr>
              <a:t> Officer</a:t>
            </a:r>
            <a:r>
              <a:rPr kumimoji="0" lang="en-GB" sz="1600" b="0" i="0" u="none" strike="noStrike" kern="1200" cap="none" spc="0" normalizeH="0" baseline="0" noProof="0" dirty="0">
                <a:ln>
                  <a:noFill/>
                </a:ln>
                <a:solidFill>
                  <a:schemeClr val="bg1"/>
                </a:solidFill>
                <a:effectLst/>
                <a:uLnTx/>
                <a:uFillTx/>
                <a:latin typeface="GeosansLight"/>
                <a:ea typeface="+mn-ea"/>
                <a:cs typeface="+mn-cs"/>
              </a:rPr>
              <a:t>, Bitmetric </a:t>
            </a:r>
            <a:r>
              <a:rPr kumimoji="0" lang="en-GB" sz="1400" b="0" i="0" u="none" strike="noStrike" kern="1200" cap="none" spc="0" normalizeH="0" baseline="0" noProof="0" dirty="0">
                <a:ln>
                  <a:noFill/>
                </a:ln>
                <a:solidFill>
                  <a:schemeClr val="bg1"/>
                </a:solidFill>
                <a:effectLst/>
                <a:uLnTx/>
                <a:uFillTx/>
                <a:latin typeface="GeosansLight"/>
                <a:ea typeface="+mn-ea"/>
                <a:cs typeface="+mn-cs"/>
              </a:rPr>
              <a:t>(Qlik Partner)</a:t>
            </a:r>
            <a:endParaRPr kumimoji="0" lang="en-US" sz="1600" b="0" i="0" u="none" strike="noStrike" kern="1200" cap="none" spc="0" normalizeH="0" baseline="0" noProof="0" dirty="0">
              <a:ln>
                <a:noFill/>
              </a:ln>
              <a:solidFill>
                <a:schemeClr val="bg1"/>
              </a:solidFill>
              <a:effectLst/>
              <a:uLnTx/>
              <a:uFillTx/>
              <a:latin typeface="GeosansLight"/>
              <a:ea typeface="+mn-ea"/>
              <a:cs typeface="+mn-cs"/>
            </a:endParaRPr>
          </a:p>
        </p:txBody>
      </p:sp>
      <p:sp>
        <p:nvSpPr>
          <p:cNvPr id="19" name="TextBox 18">
            <a:extLst>
              <a:ext uri="{FF2B5EF4-FFF2-40B4-BE49-F238E27FC236}">
                <a16:creationId xmlns:a16="http://schemas.microsoft.com/office/drawing/2014/main" id="{E379FB3B-CF35-4066-92CF-E4D6C9C1D324}"/>
              </a:ext>
            </a:extLst>
          </p:cNvPr>
          <p:cNvSpPr txBox="1"/>
          <p:nvPr/>
        </p:nvSpPr>
        <p:spPr>
          <a:xfrm>
            <a:off x="0" y="1988716"/>
            <a:ext cx="5917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white">
                    <a:lumMod val="50000"/>
                  </a:prstClr>
                </a:solidFill>
                <a:effectLst/>
                <a:uLnTx/>
                <a:uFillTx/>
                <a:latin typeface="GeosansLight"/>
                <a:ea typeface="+mn-ea"/>
                <a:cs typeface="+mn-cs"/>
              </a:rPr>
              <a:t>Qlik Alerting Benefits</a:t>
            </a:r>
            <a:endParaRPr kumimoji="0" lang="en-US" sz="2400" b="1" i="0" u="sng" strike="noStrike" kern="1200" cap="none" spc="0" normalizeH="0" baseline="0" noProof="0" dirty="0">
              <a:ln>
                <a:noFill/>
              </a:ln>
              <a:solidFill>
                <a:prstClr val="white">
                  <a:lumMod val="50000"/>
                </a:prstClr>
              </a:solidFill>
              <a:effectLst/>
              <a:uLnTx/>
              <a:uFillTx/>
              <a:latin typeface="GeosansLight"/>
              <a:ea typeface="+mn-ea"/>
              <a:cs typeface="+mn-cs"/>
            </a:endParaRPr>
          </a:p>
        </p:txBody>
      </p:sp>
      <p:grpSp>
        <p:nvGrpSpPr>
          <p:cNvPr id="21" name="Group 20">
            <a:extLst>
              <a:ext uri="{FF2B5EF4-FFF2-40B4-BE49-F238E27FC236}">
                <a16:creationId xmlns:a16="http://schemas.microsoft.com/office/drawing/2014/main" id="{9CBC1E09-61E1-45FC-96FC-3FE92CCDB198}"/>
              </a:ext>
            </a:extLst>
          </p:cNvPr>
          <p:cNvGrpSpPr/>
          <p:nvPr/>
        </p:nvGrpSpPr>
        <p:grpSpPr>
          <a:xfrm>
            <a:off x="98501" y="2570946"/>
            <a:ext cx="447178" cy="432810"/>
            <a:chOff x="9933832" y="2662867"/>
            <a:chExt cx="372669" cy="360695"/>
          </a:xfrm>
          <a:solidFill>
            <a:schemeClr val="bg1"/>
          </a:solidFill>
        </p:grpSpPr>
        <p:sp>
          <p:nvSpPr>
            <p:cNvPr id="25" name="Freeform 480">
              <a:extLst>
                <a:ext uri="{FF2B5EF4-FFF2-40B4-BE49-F238E27FC236}">
                  <a16:creationId xmlns:a16="http://schemas.microsoft.com/office/drawing/2014/main" id="{48CAF1E0-D2B6-4D8B-84B1-5043D938D37A}"/>
                </a:ext>
              </a:extLst>
            </p:cNvPr>
            <p:cNvSpPr>
              <a:spLocks/>
            </p:cNvSpPr>
            <p:nvPr/>
          </p:nvSpPr>
          <p:spPr bwMode="auto">
            <a:xfrm>
              <a:off x="10206225" y="2662867"/>
              <a:ext cx="100276" cy="100276"/>
            </a:xfrm>
            <a:custGeom>
              <a:avLst/>
              <a:gdLst>
                <a:gd name="T0" fmla="*/ 30 w 67"/>
                <a:gd name="T1" fmla="*/ 0 h 67"/>
                <a:gd name="T2" fmla="*/ 43 w 67"/>
                <a:gd name="T3" fmla="*/ 3 h 67"/>
                <a:gd name="T4" fmla="*/ 55 w 67"/>
                <a:gd name="T5" fmla="*/ 12 h 67"/>
                <a:gd name="T6" fmla="*/ 63 w 67"/>
                <a:gd name="T7" fmla="*/ 24 h 67"/>
                <a:gd name="T8" fmla="*/ 67 w 67"/>
                <a:gd name="T9" fmla="*/ 37 h 67"/>
                <a:gd name="T10" fmla="*/ 67 w 67"/>
                <a:gd name="T11" fmla="*/ 50 h 67"/>
                <a:gd name="T12" fmla="*/ 60 w 67"/>
                <a:gd name="T13" fmla="*/ 63 h 67"/>
                <a:gd name="T14" fmla="*/ 59 w 67"/>
                <a:gd name="T15" fmla="*/ 65 h 67"/>
                <a:gd name="T16" fmla="*/ 55 w 67"/>
                <a:gd name="T17" fmla="*/ 67 h 67"/>
                <a:gd name="T18" fmla="*/ 52 w 67"/>
                <a:gd name="T19" fmla="*/ 67 h 67"/>
                <a:gd name="T20" fmla="*/ 50 w 67"/>
                <a:gd name="T21" fmla="*/ 64 h 67"/>
                <a:gd name="T22" fmla="*/ 1 w 67"/>
                <a:gd name="T23" fmla="*/ 17 h 67"/>
                <a:gd name="T24" fmla="*/ 0 w 67"/>
                <a:gd name="T25" fmla="*/ 14 h 67"/>
                <a:gd name="T26" fmla="*/ 0 w 67"/>
                <a:gd name="T27" fmla="*/ 12 h 67"/>
                <a:gd name="T28" fmla="*/ 1 w 67"/>
                <a:gd name="T29" fmla="*/ 8 h 67"/>
                <a:gd name="T30" fmla="*/ 2 w 67"/>
                <a:gd name="T31" fmla="*/ 5 h 67"/>
                <a:gd name="T32" fmla="*/ 16 w 67"/>
                <a:gd name="T33" fmla="*/ 0 h 67"/>
                <a:gd name="T34" fmla="*/ 30 w 67"/>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7">
                  <a:moveTo>
                    <a:pt x="30" y="0"/>
                  </a:moveTo>
                  <a:lnTo>
                    <a:pt x="43" y="3"/>
                  </a:lnTo>
                  <a:lnTo>
                    <a:pt x="55" y="12"/>
                  </a:lnTo>
                  <a:lnTo>
                    <a:pt x="63" y="24"/>
                  </a:lnTo>
                  <a:lnTo>
                    <a:pt x="67" y="37"/>
                  </a:lnTo>
                  <a:lnTo>
                    <a:pt x="67" y="50"/>
                  </a:lnTo>
                  <a:lnTo>
                    <a:pt x="60" y="63"/>
                  </a:lnTo>
                  <a:lnTo>
                    <a:pt x="59" y="65"/>
                  </a:lnTo>
                  <a:lnTo>
                    <a:pt x="55" y="67"/>
                  </a:lnTo>
                  <a:lnTo>
                    <a:pt x="52" y="67"/>
                  </a:lnTo>
                  <a:lnTo>
                    <a:pt x="50" y="64"/>
                  </a:lnTo>
                  <a:lnTo>
                    <a:pt x="1" y="17"/>
                  </a:lnTo>
                  <a:lnTo>
                    <a:pt x="0" y="14"/>
                  </a:lnTo>
                  <a:lnTo>
                    <a:pt x="0" y="12"/>
                  </a:lnTo>
                  <a:lnTo>
                    <a:pt x="1" y="8"/>
                  </a:lnTo>
                  <a:lnTo>
                    <a:pt x="2" y="5"/>
                  </a:lnTo>
                  <a:lnTo>
                    <a:pt x="16" y="0"/>
                  </a:lnTo>
                  <a:lnTo>
                    <a:pt x="30"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6" name="Freeform 481">
              <a:extLst>
                <a:ext uri="{FF2B5EF4-FFF2-40B4-BE49-F238E27FC236}">
                  <a16:creationId xmlns:a16="http://schemas.microsoft.com/office/drawing/2014/main" id="{9E2483C6-71A7-4B68-970E-0121E0C9B1CD}"/>
                </a:ext>
              </a:extLst>
            </p:cNvPr>
            <p:cNvSpPr>
              <a:spLocks noEditPoints="1"/>
            </p:cNvSpPr>
            <p:nvPr/>
          </p:nvSpPr>
          <p:spPr bwMode="auto">
            <a:xfrm>
              <a:off x="9954786" y="2686813"/>
              <a:ext cx="326271" cy="336749"/>
            </a:xfrm>
            <a:custGeom>
              <a:avLst/>
              <a:gdLst>
                <a:gd name="T0" fmla="*/ 109 w 218"/>
                <a:gd name="T1" fmla="*/ 29 h 225"/>
                <a:gd name="T2" fmla="*/ 63 w 218"/>
                <a:gd name="T3" fmla="*/ 44 h 225"/>
                <a:gd name="T4" fmla="*/ 36 w 218"/>
                <a:gd name="T5" fmla="*/ 84 h 225"/>
                <a:gd name="T6" fmla="*/ 36 w 218"/>
                <a:gd name="T7" fmla="*/ 132 h 225"/>
                <a:gd name="T8" fmla="*/ 63 w 218"/>
                <a:gd name="T9" fmla="*/ 171 h 225"/>
                <a:gd name="T10" fmla="*/ 109 w 218"/>
                <a:gd name="T11" fmla="*/ 187 h 225"/>
                <a:gd name="T12" fmla="*/ 135 w 218"/>
                <a:gd name="T13" fmla="*/ 183 h 225"/>
                <a:gd name="T14" fmla="*/ 173 w 218"/>
                <a:gd name="T15" fmla="*/ 154 h 225"/>
                <a:gd name="T16" fmla="*/ 189 w 218"/>
                <a:gd name="T17" fmla="*/ 107 h 225"/>
                <a:gd name="T18" fmla="*/ 173 w 218"/>
                <a:gd name="T19" fmla="*/ 61 h 225"/>
                <a:gd name="T20" fmla="*/ 135 w 218"/>
                <a:gd name="T21" fmla="*/ 32 h 225"/>
                <a:gd name="T22" fmla="*/ 110 w 218"/>
                <a:gd name="T23" fmla="*/ 0 h 225"/>
                <a:gd name="T24" fmla="*/ 164 w 218"/>
                <a:gd name="T25" fmla="*/ 14 h 225"/>
                <a:gd name="T26" fmla="*/ 203 w 218"/>
                <a:gd name="T27" fmla="*/ 53 h 225"/>
                <a:gd name="T28" fmla="*/ 218 w 218"/>
                <a:gd name="T29" fmla="*/ 107 h 225"/>
                <a:gd name="T30" fmla="*/ 208 w 218"/>
                <a:gd name="T31" fmla="*/ 152 h 225"/>
                <a:gd name="T32" fmla="*/ 214 w 218"/>
                <a:gd name="T33" fmla="*/ 204 h 225"/>
                <a:gd name="T34" fmla="*/ 215 w 218"/>
                <a:gd name="T35" fmla="*/ 213 h 225"/>
                <a:gd name="T36" fmla="*/ 211 w 218"/>
                <a:gd name="T37" fmla="*/ 221 h 225"/>
                <a:gd name="T38" fmla="*/ 204 w 218"/>
                <a:gd name="T39" fmla="*/ 225 h 225"/>
                <a:gd name="T40" fmla="*/ 197 w 218"/>
                <a:gd name="T41" fmla="*/ 225 h 225"/>
                <a:gd name="T42" fmla="*/ 190 w 218"/>
                <a:gd name="T43" fmla="*/ 221 h 225"/>
                <a:gd name="T44" fmla="*/ 176 w 218"/>
                <a:gd name="T45" fmla="*/ 192 h 225"/>
                <a:gd name="T46" fmla="*/ 134 w 218"/>
                <a:gd name="T47" fmla="*/ 213 h 225"/>
                <a:gd name="T48" fmla="*/ 109 w 218"/>
                <a:gd name="T49" fmla="*/ 216 h 225"/>
                <a:gd name="T50" fmla="*/ 60 w 218"/>
                <a:gd name="T51" fmla="*/ 204 h 225"/>
                <a:gd name="T52" fmla="*/ 28 w 218"/>
                <a:gd name="T53" fmla="*/ 217 h 225"/>
                <a:gd name="T54" fmla="*/ 23 w 218"/>
                <a:gd name="T55" fmla="*/ 224 h 225"/>
                <a:gd name="T56" fmla="*/ 15 w 218"/>
                <a:gd name="T57" fmla="*/ 225 h 225"/>
                <a:gd name="T58" fmla="*/ 8 w 218"/>
                <a:gd name="T59" fmla="*/ 224 h 225"/>
                <a:gd name="T60" fmla="*/ 2 w 218"/>
                <a:gd name="T61" fmla="*/ 217 h 225"/>
                <a:gd name="T62" fmla="*/ 0 w 218"/>
                <a:gd name="T63" fmla="*/ 208 h 225"/>
                <a:gd name="T64" fmla="*/ 20 w 218"/>
                <a:gd name="T65" fmla="*/ 167 h 225"/>
                <a:gd name="T66" fmla="*/ 4 w 218"/>
                <a:gd name="T67" fmla="*/ 129 h 225"/>
                <a:gd name="T68" fmla="*/ 5 w 218"/>
                <a:gd name="T69" fmla="*/ 80 h 225"/>
                <a:gd name="T70" fmla="*/ 33 w 218"/>
                <a:gd name="T71" fmla="*/ 32 h 225"/>
                <a:gd name="T72" fmla="*/ 80 w 218"/>
                <a:gd name="T73" fmla="*/ 4 h 225"/>
                <a:gd name="T74" fmla="*/ 110 w 218"/>
                <a:gd name="T7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25">
                  <a:moveTo>
                    <a:pt x="110" y="29"/>
                  </a:moveTo>
                  <a:lnTo>
                    <a:pt x="109" y="29"/>
                  </a:lnTo>
                  <a:lnTo>
                    <a:pt x="84" y="34"/>
                  </a:lnTo>
                  <a:lnTo>
                    <a:pt x="63" y="44"/>
                  </a:lnTo>
                  <a:lnTo>
                    <a:pt x="46" y="61"/>
                  </a:lnTo>
                  <a:lnTo>
                    <a:pt x="36" y="84"/>
                  </a:lnTo>
                  <a:lnTo>
                    <a:pt x="32" y="107"/>
                  </a:lnTo>
                  <a:lnTo>
                    <a:pt x="36" y="132"/>
                  </a:lnTo>
                  <a:lnTo>
                    <a:pt x="46" y="154"/>
                  </a:lnTo>
                  <a:lnTo>
                    <a:pt x="63" y="171"/>
                  </a:lnTo>
                  <a:lnTo>
                    <a:pt x="84" y="182"/>
                  </a:lnTo>
                  <a:lnTo>
                    <a:pt x="109" y="187"/>
                  </a:lnTo>
                  <a:lnTo>
                    <a:pt x="110" y="187"/>
                  </a:lnTo>
                  <a:lnTo>
                    <a:pt x="135" y="183"/>
                  </a:lnTo>
                  <a:lnTo>
                    <a:pt x="156" y="171"/>
                  </a:lnTo>
                  <a:lnTo>
                    <a:pt x="173" y="154"/>
                  </a:lnTo>
                  <a:lnTo>
                    <a:pt x="185" y="132"/>
                  </a:lnTo>
                  <a:lnTo>
                    <a:pt x="189" y="107"/>
                  </a:lnTo>
                  <a:lnTo>
                    <a:pt x="185" y="82"/>
                  </a:lnTo>
                  <a:lnTo>
                    <a:pt x="173" y="61"/>
                  </a:lnTo>
                  <a:lnTo>
                    <a:pt x="156" y="44"/>
                  </a:lnTo>
                  <a:lnTo>
                    <a:pt x="135" y="32"/>
                  </a:lnTo>
                  <a:lnTo>
                    <a:pt x="110" y="29"/>
                  </a:lnTo>
                  <a:close/>
                  <a:moveTo>
                    <a:pt x="110" y="0"/>
                  </a:moveTo>
                  <a:lnTo>
                    <a:pt x="139" y="4"/>
                  </a:lnTo>
                  <a:lnTo>
                    <a:pt x="164" y="14"/>
                  </a:lnTo>
                  <a:lnTo>
                    <a:pt x="186" y="31"/>
                  </a:lnTo>
                  <a:lnTo>
                    <a:pt x="203" y="53"/>
                  </a:lnTo>
                  <a:lnTo>
                    <a:pt x="214" y="80"/>
                  </a:lnTo>
                  <a:lnTo>
                    <a:pt x="218" y="107"/>
                  </a:lnTo>
                  <a:lnTo>
                    <a:pt x="215" y="131"/>
                  </a:lnTo>
                  <a:lnTo>
                    <a:pt x="208" y="152"/>
                  </a:lnTo>
                  <a:lnTo>
                    <a:pt x="198" y="170"/>
                  </a:lnTo>
                  <a:lnTo>
                    <a:pt x="214" y="204"/>
                  </a:lnTo>
                  <a:lnTo>
                    <a:pt x="215" y="208"/>
                  </a:lnTo>
                  <a:lnTo>
                    <a:pt x="215" y="213"/>
                  </a:lnTo>
                  <a:lnTo>
                    <a:pt x="214" y="217"/>
                  </a:lnTo>
                  <a:lnTo>
                    <a:pt x="211" y="221"/>
                  </a:lnTo>
                  <a:lnTo>
                    <a:pt x="207" y="224"/>
                  </a:lnTo>
                  <a:lnTo>
                    <a:pt x="204" y="225"/>
                  </a:lnTo>
                  <a:lnTo>
                    <a:pt x="201" y="225"/>
                  </a:lnTo>
                  <a:lnTo>
                    <a:pt x="197" y="225"/>
                  </a:lnTo>
                  <a:lnTo>
                    <a:pt x="194" y="224"/>
                  </a:lnTo>
                  <a:lnTo>
                    <a:pt x="190" y="221"/>
                  </a:lnTo>
                  <a:lnTo>
                    <a:pt x="189" y="217"/>
                  </a:lnTo>
                  <a:lnTo>
                    <a:pt x="176" y="192"/>
                  </a:lnTo>
                  <a:lnTo>
                    <a:pt x="156" y="205"/>
                  </a:lnTo>
                  <a:lnTo>
                    <a:pt x="134" y="213"/>
                  </a:lnTo>
                  <a:lnTo>
                    <a:pt x="110" y="216"/>
                  </a:lnTo>
                  <a:lnTo>
                    <a:pt x="109" y="216"/>
                  </a:lnTo>
                  <a:lnTo>
                    <a:pt x="84" y="212"/>
                  </a:lnTo>
                  <a:lnTo>
                    <a:pt x="60" y="204"/>
                  </a:lnTo>
                  <a:lnTo>
                    <a:pt x="41" y="191"/>
                  </a:lnTo>
                  <a:lnTo>
                    <a:pt x="28" y="217"/>
                  </a:lnTo>
                  <a:lnTo>
                    <a:pt x="25" y="221"/>
                  </a:lnTo>
                  <a:lnTo>
                    <a:pt x="23" y="224"/>
                  </a:lnTo>
                  <a:lnTo>
                    <a:pt x="19" y="225"/>
                  </a:lnTo>
                  <a:lnTo>
                    <a:pt x="15" y="225"/>
                  </a:lnTo>
                  <a:lnTo>
                    <a:pt x="11" y="225"/>
                  </a:lnTo>
                  <a:lnTo>
                    <a:pt x="8" y="224"/>
                  </a:lnTo>
                  <a:lnTo>
                    <a:pt x="4" y="221"/>
                  </a:lnTo>
                  <a:lnTo>
                    <a:pt x="2" y="217"/>
                  </a:lnTo>
                  <a:lnTo>
                    <a:pt x="0" y="213"/>
                  </a:lnTo>
                  <a:lnTo>
                    <a:pt x="0" y="208"/>
                  </a:lnTo>
                  <a:lnTo>
                    <a:pt x="2" y="204"/>
                  </a:lnTo>
                  <a:lnTo>
                    <a:pt x="20" y="167"/>
                  </a:lnTo>
                  <a:lnTo>
                    <a:pt x="11" y="149"/>
                  </a:lnTo>
                  <a:lnTo>
                    <a:pt x="4" y="129"/>
                  </a:lnTo>
                  <a:lnTo>
                    <a:pt x="2" y="107"/>
                  </a:lnTo>
                  <a:lnTo>
                    <a:pt x="5" y="80"/>
                  </a:lnTo>
                  <a:lnTo>
                    <a:pt x="16" y="53"/>
                  </a:lnTo>
                  <a:lnTo>
                    <a:pt x="33" y="32"/>
                  </a:lnTo>
                  <a:lnTo>
                    <a:pt x="55" y="15"/>
                  </a:lnTo>
                  <a:lnTo>
                    <a:pt x="80" y="4"/>
                  </a:lnTo>
                  <a:lnTo>
                    <a:pt x="109" y="0"/>
                  </a:lnTo>
                  <a:lnTo>
                    <a:pt x="110"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8" name="Freeform 482">
              <a:extLst>
                <a:ext uri="{FF2B5EF4-FFF2-40B4-BE49-F238E27FC236}">
                  <a16:creationId xmlns:a16="http://schemas.microsoft.com/office/drawing/2014/main" id="{1717C0C7-E993-4248-BE8F-A604A050EBA7}"/>
                </a:ext>
              </a:extLst>
            </p:cNvPr>
            <p:cNvSpPr>
              <a:spLocks/>
            </p:cNvSpPr>
            <p:nvPr/>
          </p:nvSpPr>
          <p:spPr bwMode="auto">
            <a:xfrm>
              <a:off x="10053565" y="2788587"/>
              <a:ext cx="77827" cy="139189"/>
            </a:xfrm>
            <a:custGeom>
              <a:avLst/>
              <a:gdLst>
                <a:gd name="T0" fmla="*/ 44 w 52"/>
                <a:gd name="T1" fmla="*/ 0 h 93"/>
                <a:gd name="T2" fmla="*/ 47 w 52"/>
                <a:gd name="T3" fmla="*/ 0 h 93"/>
                <a:gd name="T4" fmla="*/ 49 w 52"/>
                <a:gd name="T5" fmla="*/ 2 h 93"/>
                <a:gd name="T6" fmla="*/ 52 w 52"/>
                <a:gd name="T7" fmla="*/ 5 h 93"/>
                <a:gd name="T8" fmla="*/ 52 w 52"/>
                <a:gd name="T9" fmla="*/ 8 h 93"/>
                <a:gd name="T10" fmla="*/ 52 w 52"/>
                <a:gd name="T11" fmla="*/ 43 h 93"/>
                <a:gd name="T12" fmla="*/ 51 w 52"/>
                <a:gd name="T13" fmla="*/ 46 h 93"/>
                <a:gd name="T14" fmla="*/ 49 w 52"/>
                <a:gd name="T15" fmla="*/ 48 h 93"/>
                <a:gd name="T16" fmla="*/ 43 w 52"/>
                <a:gd name="T17" fmla="*/ 56 h 93"/>
                <a:gd name="T18" fmla="*/ 14 w 52"/>
                <a:gd name="T19" fmla="*/ 89 h 93"/>
                <a:gd name="T20" fmla="*/ 11 w 52"/>
                <a:gd name="T21" fmla="*/ 91 h 93"/>
                <a:gd name="T22" fmla="*/ 9 w 52"/>
                <a:gd name="T23" fmla="*/ 93 h 93"/>
                <a:gd name="T24" fmla="*/ 5 w 52"/>
                <a:gd name="T25" fmla="*/ 91 h 93"/>
                <a:gd name="T26" fmla="*/ 4 w 52"/>
                <a:gd name="T27" fmla="*/ 90 h 93"/>
                <a:gd name="T28" fmla="*/ 1 w 52"/>
                <a:gd name="T29" fmla="*/ 88 h 93"/>
                <a:gd name="T30" fmla="*/ 0 w 52"/>
                <a:gd name="T31" fmla="*/ 85 h 93"/>
                <a:gd name="T32" fmla="*/ 1 w 52"/>
                <a:gd name="T33" fmla="*/ 81 h 93"/>
                <a:gd name="T34" fmla="*/ 2 w 52"/>
                <a:gd name="T35" fmla="*/ 78 h 93"/>
                <a:gd name="T36" fmla="*/ 35 w 52"/>
                <a:gd name="T37" fmla="*/ 39 h 93"/>
                <a:gd name="T38" fmla="*/ 35 w 52"/>
                <a:gd name="T39" fmla="*/ 8 h 93"/>
                <a:gd name="T40" fmla="*/ 36 w 52"/>
                <a:gd name="T41" fmla="*/ 4 h 93"/>
                <a:gd name="T42" fmla="*/ 39 w 52"/>
                <a:gd name="T43" fmla="*/ 1 h 93"/>
                <a:gd name="T44" fmla="*/ 43 w 52"/>
                <a:gd name="T45" fmla="*/ 0 h 93"/>
                <a:gd name="T46" fmla="*/ 44 w 52"/>
                <a:gd name="T4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93">
                  <a:moveTo>
                    <a:pt x="44" y="0"/>
                  </a:moveTo>
                  <a:lnTo>
                    <a:pt x="47" y="0"/>
                  </a:lnTo>
                  <a:lnTo>
                    <a:pt x="49" y="2"/>
                  </a:lnTo>
                  <a:lnTo>
                    <a:pt x="52" y="5"/>
                  </a:lnTo>
                  <a:lnTo>
                    <a:pt x="52" y="8"/>
                  </a:lnTo>
                  <a:lnTo>
                    <a:pt x="52" y="43"/>
                  </a:lnTo>
                  <a:lnTo>
                    <a:pt x="51" y="46"/>
                  </a:lnTo>
                  <a:lnTo>
                    <a:pt x="49" y="48"/>
                  </a:lnTo>
                  <a:lnTo>
                    <a:pt x="43" y="56"/>
                  </a:lnTo>
                  <a:lnTo>
                    <a:pt x="14" y="89"/>
                  </a:lnTo>
                  <a:lnTo>
                    <a:pt x="11" y="91"/>
                  </a:lnTo>
                  <a:lnTo>
                    <a:pt x="9" y="93"/>
                  </a:lnTo>
                  <a:lnTo>
                    <a:pt x="5" y="91"/>
                  </a:lnTo>
                  <a:lnTo>
                    <a:pt x="4" y="90"/>
                  </a:lnTo>
                  <a:lnTo>
                    <a:pt x="1" y="88"/>
                  </a:lnTo>
                  <a:lnTo>
                    <a:pt x="0" y="85"/>
                  </a:lnTo>
                  <a:lnTo>
                    <a:pt x="1" y="81"/>
                  </a:lnTo>
                  <a:lnTo>
                    <a:pt x="2" y="78"/>
                  </a:lnTo>
                  <a:lnTo>
                    <a:pt x="35" y="39"/>
                  </a:lnTo>
                  <a:lnTo>
                    <a:pt x="35" y="8"/>
                  </a:lnTo>
                  <a:lnTo>
                    <a:pt x="36" y="4"/>
                  </a:lnTo>
                  <a:lnTo>
                    <a:pt x="39" y="1"/>
                  </a:lnTo>
                  <a:lnTo>
                    <a:pt x="43" y="0"/>
                  </a:lnTo>
                  <a:lnTo>
                    <a:pt x="44"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sp>
          <p:nvSpPr>
            <p:cNvPr id="29" name="Freeform 483">
              <a:extLst>
                <a:ext uri="{FF2B5EF4-FFF2-40B4-BE49-F238E27FC236}">
                  <a16:creationId xmlns:a16="http://schemas.microsoft.com/office/drawing/2014/main" id="{E3BDE45E-62C3-4213-B9D0-BF0D172D3229}"/>
                </a:ext>
              </a:extLst>
            </p:cNvPr>
            <p:cNvSpPr>
              <a:spLocks/>
            </p:cNvSpPr>
            <p:nvPr/>
          </p:nvSpPr>
          <p:spPr bwMode="auto">
            <a:xfrm>
              <a:off x="9933832" y="2662867"/>
              <a:ext cx="100276" cy="100276"/>
            </a:xfrm>
            <a:custGeom>
              <a:avLst/>
              <a:gdLst>
                <a:gd name="T0" fmla="*/ 37 w 67"/>
                <a:gd name="T1" fmla="*/ 0 h 67"/>
                <a:gd name="T2" fmla="*/ 51 w 67"/>
                <a:gd name="T3" fmla="*/ 0 h 67"/>
                <a:gd name="T4" fmla="*/ 64 w 67"/>
                <a:gd name="T5" fmla="*/ 5 h 67"/>
                <a:gd name="T6" fmla="*/ 67 w 67"/>
                <a:gd name="T7" fmla="*/ 8 h 67"/>
                <a:gd name="T8" fmla="*/ 67 w 67"/>
                <a:gd name="T9" fmla="*/ 12 h 67"/>
                <a:gd name="T10" fmla="*/ 67 w 67"/>
                <a:gd name="T11" fmla="*/ 14 h 67"/>
                <a:gd name="T12" fmla="*/ 65 w 67"/>
                <a:gd name="T13" fmla="*/ 17 h 67"/>
                <a:gd name="T14" fmla="*/ 17 w 67"/>
                <a:gd name="T15" fmla="*/ 65 h 67"/>
                <a:gd name="T16" fmla="*/ 14 w 67"/>
                <a:gd name="T17" fmla="*/ 67 h 67"/>
                <a:gd name="T18" fmla="*/ 12 w 67"/>
                <a:gd name="T19" fmla="*/ 67 h 67"/>
                <a:gd name="T20" fmla="*/ 9 w 67"/>
                <a:gd name="T21" fmla="*/ 67 h 67"/>
                <a:gd name="T22" fmla="*/ 6 w 67"/>
                <a:gd name="T23" fmla="*/ 64 h 67"/>
                <a:gd name="T24" fmla="*/ 1 w 67"/>
                <a:gd name="T25" fmla="*/ 51 h 67"/>
                <a:gd name="T26" fmla="*/ 0 w 67"/>
                <a:gd name="T27" fmla="*/ 37 h 67"/>
                <a:gd name="T28" fmla="*/ 4 w 67"/>
                <a:gd name="T29" fmla="*/ 24 h 67"/>
                <a:gd name="T30" fmla="*/ 12 w 67"/>
                <a:gd name="T31" fmla="*/ 12 h 67"/>
                <a:gd name="T32" fmla="*/ 23 w 67"/>
                <a:gd name="T33" fmla="*/ 3 h 67"/>
                <a:gd name="T34" fmla="*/ 37 w 67"/>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7">
                  <a:moveTo>
                    <a:pt x="37" y="0"/>
                  </a:moveTo>
                  <a:lnTo>
                    <a:pt x="51" y="0"/>
                  </a:lnTo>
                  <a:lnTo>
                    <a:pt x="64" y="5"/>
                  </a:lnTo>
                  <a:lnTo>
                    <a:pt x="67" y="8"/>
                  </a:lnTo>
                  <a:lnTo>
                    <a:pt x="67" y="12"/>
                  </a:lnTo>
                  <a:lnTo>
                    <a:pt x="67" y="14"/>
                  </a:lnTo>
                  <a:lnTo>
                    <a:pt x="65" y="17"/>
                  </a:lnTo>
                  <a:lnTo>
                    <a:pt x="17" y="65"/>
                  </a:lnTo>
                  <a:lnTo>
                    <a:pt x="14" y="67"/>
                  </a:lnTo>
                  <a:lnTo>
                    <a:pt x="12" y="67"/>
                  </a:lnTo>
                  <a:lnTo>
                    <a:pt x="9" y="67"/>
                  </a:lnTo>
                  <a:lnTo>
                    <a:pt x="6" y="64"/>
                  </a:lnTo>
                  <a:lnTo>
                    <a:pt x="1" y="51"/>
                  </a:lnTo>
                  <a:lnTo>
                    <a:pt x="0" y="37"/>
                  </a:lnTo>
                  <a:lnTo>
                    <a:pt x="4" y="24"/>
                  </a:lnTo>
                  <a:lnTo>
                    <a:pt x="12" y="12"/>
                  </a:lnTo>
                  <a:lnTo>
                    <a:pt x="23" y="3"/>
                  </a:lnTo>
                  <a:lnTo>
                    <a:pt x="37" y="0"/>
                  </a:lnTo>
                  <a:close/>
                </a:path>
              </a:pathLst>
            </a:custGeom>
            <a:grpFill/>
            <a:ln w="1905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sansLight"/>
                <a:ea typeface="+mn-ea"/>
                <a:cs typeface="+mn-cs"/>
              </a:endParaRPr>
            </a:p>
          </p:txBody>
        </p:sp>
      </p:grpSp>
      <p:sp>
        <p:nvSpPr>
          <p:cNvPr id="34" name="TextBox 33">
            <a:extLst>
              <a:ext uri="{FF2B5EF4-FFF2-40B4-BE49-F238E27FC236}">
                <a16:creationId xmlns:a16="http://schemas.microsoft.com/office/drawing/2014/main" id="{9883FFF3-0F32-457E-B718-10D7C8296DFA}"/>
              </a:ext>
            </a:extLst>
          </p:cNvPr>
          <p:cNvSpPr txBox="1"/>
          <p:nvPr/>
        </p:nvSpPr>
        <p:spPr>
          <a:xfrm>
            <a:off x="793772" y="2482413"/>
            <a:ext cx="4322956"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Easy to user interface for Qlik Administrators</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7" name="TextBox 36">
            <a:extLst>
              <a:ext uri="{FF2B5EF4-FFF2-40B4-BE49-F238E27FC236}">
                <a16:creationId xmlns:a16="http://schemas.microsoft.com/office/drawing/2014/main" id="{789A5323-AB13-4983-8561-D8A8D6BAE116}"/>
              </a:ext>
            </a:extLst>
          </p:cNvPr>
          <p:cNvSpPr txBox="1"/>
          <p:nvPr/>
        </p:nvSpPr>
        <p:spPr>
          <a:xfrm>
            <a:off x="784246" y="2938214"/>
            <a:ext cx="4844591" cy="46487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Ability to create alerts on different reload statuses</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8" name="TextBox 37">
            <a:extLst>
              <a:ext uri="{FF2B5EF4-FFF2-40B4-BE49-F238E27FC236}">
                <a16:creationId xmlns:a16="http://schemas.microsoft.com/office/drawing/2014/main" id="{61D4102C-C6B6-4C07-85E1-579EA315DD59}"/>
              </a:ext>
            </a:extLst>
          </p:cNvPr>
          <p:cNvSpPr txBox="1"/>
          <p:nvPr/>
        </p:nvSpPr>
        <p:spPr>
          <a:xfrm>
            <a:off x="803296" y="3472319"/>
            <a:ext cx="4844591"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Alerts are delivered instantly through email and mobile phone apps</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sp>
        <p:nvSpPr>
          <p:cNvPr id="39" name="TextBox 38">
            <a:extLst>
              <a:ext uri="{FF2B5EF4-FFF2-40B4-BE49-F238E27FC236}">
                <a16:creationId xmlns:a16="http://schemas.microsoft.com/office/drawing/2014/main" id="{08698870-CA0D-4829-803B-26066C2D2176}"/>
              </a:ext>
            </a:extLst>
          </p:cNvPr>
          <p:cNvSpPr txBox="1"/>
          <p:nvPr/>
        </p:nvSpPr>
        <p:spPr>
          <a:xfrm>
            <a:off x="806046" y="4242979"/>
            <a:ext cx="3757310" cy="64633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rPr>
              <a:t>Helps increase Qlik user satisfaction and adoption</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grpSp>
        <p:nvGrpSpPr>
          <p:cNvPr id="35" name="Group 34">
            <a:extLst>
              <a:ext uri="{FF2B5EF4-FFF2-40B4-BE49-F238E27FC236}">
                <a16:creationId xmlns:a16="http://schemas.microsoft.com/office/drawing/2014/main" id="{F2F5D697-E961-4E51-9004-D144BFF0160D}"/>
              </a:ext>
            </a:extLst>
          </p:cNvPr>
          <p:cNvGrpSpPr>
            <a:grpSpLocks noChangeAspect="1"/>
          </p:cNvGrpSpPr>
          <p:nvPr/>
        </p:nvGrpSpPr>
        <p:grpSpPr>
          <a:xfrm>
            <a:off x="272596" y="2606495"/>
            <a:ext cx="339638" cy="336417"/>
            <a:chOff x="14001750" y="7493000"/>
            <a:chExt cx="1841500" cy="1824038"/>
          </a:xfrm>
        </p:grpSpPr>
        <p:sp>
          <p:nvSpPr>
            <p:cNvPr id="36" name="Oval 35">
              <a:extLst>
                <a:ext uri="{FF2B5EF4-FFF2-40B4-BE49-F238E27FC236}">
                  <a16:creationId xmlns:a16="http://schemas.microsoft.com/office/drawing/2014/main" id="{244E7788-764E-46AE-B421-F8EE5BCF37CB}"/>
                </a:ext>
              </a:extLst>
            </p:cNvPr>
            <p:cNvSpPr/>
            <p:nvPr/>
          </p:nvSpPr>
          <p:spPr>
            <a:xfrm>
              <a:off x="14503400" y="8216035"/>
              <a:ext cx="609600" cy="60960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GeosansLight"/>
                <a:ea typeface="맑은 고딕" panose="020B0503020000020004" pitchFamily="34" charset="-127"/>
                <a:cs typeface="+mn-cs"/>
              </a:endParaRPr>
            </a:p>
          </p:txBody>
        </p:sp>
        <p:sp>
          <p:nvSpPr>
            <p:cNvPr id="40" name="Freeform 384">
              <a:extLst>
                <a:ext uri="{FF2B5EF4-FFF2-40B4-BE49-F238E27FC236}">
                  <a16:creationId xmlns:a16="http://schemas.microsoft.com/office/drawing/2014/main" id="{9E8DF56C-2EF0-496D-BDA1-20962F0756B6}"/>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GeosansLight"/>
                <a:ea typeface="맑은 고딕" panose="020B0503020000020004" pitchFamily="34" charset="-127"/>
                <a:cs typeface="+mn-cs"/>
              </a:endParaRPr>
            </a:p>
          </p:txBody>
        </p:sp>
      </p:grpSp>
      <p:grpSp>
        <p:nvGrpSpPr>
          <p:cNvPr id="41" name="Group 40">
            <a:extLst>
              <a:ext uri="{FF2B5EF4-FFF2-40B4-BE49-F238E27FC236}">
                <a16:creationId xmlns:a16="http://schemas.microsoft.com/office/drawing/2014/main" id="{40854336-AC8B-4F16-A116-AB11B9774616}"/>
              </a:ext>
            </a:extLst>
          </p:cNvPr>
          <p:cNvGrpSpPr>
            <a:grpSpLocks noChangeAspect="1"/>
          </p:cNvGrpSpPr>
          <p:nvPr/>
        </p:nvGrpSpPr>
        <p:grpSpPr>
          <a:xfrm>
            <a:off x="278279" y="3039895"/>
            <a:ext cx="339638" cy="336417"/>
            <a:chOff x="14001750" y="7493000"/>
            <a:chExt cx="1841500" cy="1824038"/>
          </a:xfrm>
        </p:grpSpPr>
        <p:sp>
          <p:nvSpPr>
            <p:cNvPr id="42" name="Oval 41">
              <a:extLst>
                <a:ext uri="{FF2B5EF4-FFF2-40B4-BE49-F238E27FC236}">
                  <a16:creationId xmlns:a16="http://schemas.microsoft.com/office/drawing/2014/main" id="{267DE1B4-C48B-4F54-A2BE-FEC44E684D60}"/>
                </a:ext>
              </a:extLst>
            </p:cNvPr>
            <p:cNvSpPr/>
            <p:nvPr/>
          </p:nvSpPr>
          <p:spPr>
            <a:xfrm>
              <a:off x="14503400" y="8216035"/>
              <a:ext cx="609600" cy="60960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GeosansLight"/>
                <a:ea typeface="맑은 고딕" panose="020B0503020000020004" pitchFamily="34" charset="-127"/>
                <a:cs typeface="+mn-cs"/>
              </a:endParaRPr>
            </a:p>
          </p:txBody>
        </p:sp>
        <p:sp>
          <p:nvSpPr>
            <p:cNvPr id="43" name="Freeform 384">
              <a:extLst>
                <a:ext uri="{FF2B5EF4-FFF2-40B4-BE49-F238E27FC236}">
                  <a16:creationId xmlns:a16="http://schemas.microsoft.com/office/drawing/2014/main" id="{F66198AC-23C8-404B-9D63-58D15C1A8434}"/>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GeosansLight"/>
                <a:ea typeface="맑은 고딕" panose="020B0503020000020004" pitchFamily="34" charset="-127"/>
                <a:cs typeface="+mn-cs"/>
              </a:endParaRPr>
            </a:p>
          </p:txBody>
        </p:sp>
      </p:grpSp>
      <p:grpSp>
        <p:nvGrpSpPr>
          <p:cNvPr id="50" name="Group 49">
            <a:extLst>
              <a:ext uri="{FF2B5EF4-FFF2-40B4-BE49-F238E27FC236}">
                <a16:creationId xmlns:a16="http://schemas.microsoft.com/office/drawing/2014/main" id="{5BBE1364-D64B-45BE-810F-B164DC3BA224}"/>
              </a:ext>
            </a:extLst>
          </p:cNvPr>
          <p:cNvGrpSpPr>
            <a:grpSpLocks noChangeAspect="1"/>
          </p:cNvGrpSpPr>
          <p:nvPr/>
        </p:nvGrpSpPr>
        <p:grpSpPr>
          <a:xfrm>
            <a:off x="275299" y="3491583"/>
            <a:ext cx="339638" cy="336417"/>
            <a:chOff x="14001750" y="7493000"/>
            <a:chExt cx="1841500" cy="1824038"/>
          </a:xfrm>
        </p:grpSpPr>
        <p:sp>
          <p:nvSpPr>
            <p:cNvPr id="51" name="Oval 50">
              <a:extLst>
                <a:ext uri="{FF2B5EF4-FFF2-40B4-BE49-F238E27FC236}">
                  <a16:creationId xmlns:a16="http://schemas.microsoft.com/office/drawing/2014/main" id="{BC471AEC-64F2-4BA8-B0C7-24CE89B73085}"/>
                </a:ext>
              </a:extLst>
            </p:cNvPr>
            <p:cNvSpPr/>
            <p:nvPr/>
          </p:nvSpPr>
          <p:spPr>
            <a:xfrm>
              <a:off x="14503400" y="8216035"/>
              <a:ext cx="609600" cy="60960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GeosansLight"/>
                <a:ea typeface="맑은 고딕" panose="020B0503020000020004" pitchFamily="34" charset="-127"/>
                <a:cs typeface="+mn-cs"/>
              </a:endParaRPr>
            </a:p>
          </p:txBody>
        </p:sp>
        <p:sp>
          <p:nvSpPr>
            <p:cNvPr id="52" name="Freeform 384">
              <a:extLst>
                <a:ext uri="{FF2B5EF4-FFF2-40B4-BE49-F238E27FC236}">
                  <a16:creationId xmlns:a16="http://schemas.microsoft.com/office/drawing/2014/main" id="{EEB3D1BC-994F-4771-937D-C7042CB7CF7D}"/>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GeosansLight"/>
                <a:ea typeface="맑은 고딕" panose="020B0503020000020004" pitchFamily="34" charset="-127"/>
                <a:cs typeface="+mn-cs"/>
              </a:endParaRPr>
            </a:p>
          </p:txBody>
        </p:sp>
      </p:grpSp>
      <p:grpSp>
        <p:nvGrpSpPr>
          <p:cNvPr id="53" name="Group 52">
            <a:extLst>
              <a:ext uri="{FF2B5EF4-FFF2-40B4-BE49-F238E27FC236}">
                <a16:creationId xmlns:a16="http://schemas.microsoft.com/office/drawing/2014/main" id="{EAFCE8BE-3633-4CD9-8B36-64672A05DE3F}"/>
              </a:ext>
            </a:extLst>
          </p:cNvPr>
          <p:cNvGrpSpPr>
            <a:grpSpLocks noChangeAspect="1"/>
          </p:cNvGrpSpPr>
          <p:nvPr/>
        </p:nvGrpSpPr>
        <p:grpSpPr>
          <a:xfrm>
            <a:off x="272596" y="4269349"/>
            <a:ext cx="339638" cy="336417"/>
            <a:chOff x="14001750" y="7493000"/>
            <a:chExt cx="1841500" cy="1824038"/>
          </a:xfrm>
        </p:grpSpPr>
        <p:sp>
          <p:nvSpPr>
            <p:cNvPr id="54" name="Oval 53">
              <a:extLst>
                <a:ext uri="{FF2B5EF4-FFF2-40B4-BE49-F238E27FC236}">
                  <a16:creationId xmlns:a16="http://schemas.microsoft.com/office/drawing/2014/main" id="{0C19DF93-DF0A-43DD-840A-324A924E15C5}"/>
                </a:ext>
              </a:extLst>
            </p:cNvPr>
            <p:cNvSpPr/>
            <p:nvPr/>
          </p:nvSpPr>
          <p:spPr>
            <a:xfrm>
              <a:off x="14503400" y="8216035"/>
              <a:ext cx="609600" cy="60960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GeosansLight"/>
                <a:ea typeface="맑은 고딕" panose="020B0503020000020004" pitchFamily="34" charset="-127"/>
                <a:cs typeface="+mn-cs"/>
              </a:endParaRPr>
            </a:p>
          </p:txBody>
        </p:sp>
        <p:sp>
          <p:nvSpPr>
            <p:cNvPr id="55" name="Freeform 384">
              <a:extLst>
                <a:ext uri="{FF2B5EF4-FFF2-40B4-BE49-F238E27FC236}">
                  <a16:creationId xmlns:a16="http://schemas.microsoft.com/office/drawing/2014/main" id="{2852B291-3DF6-4897-9438-177A055FF3AA}"/>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GeosansLight"/>
                <a:ea typeface="맑은 고딕" panose="020B0503020000020004" pitchFamily="34" charset="-127"/>
                <a:cs typeface="+mn-cs"/>
              </a:endParaRPr>
            </a:p>
          </p:txBody>
        </p:sp>
      </p:grpSp>
      <p:pic>
        <p:nvPicPr>
          <p:cNvPr id="1026" name="Picture 2" descr="https://media.licdn.com/dms/image/C5603AQFaA-siQpJqgg/profile-displayphoto-shrink_200_200/0?e=1583971200&amp;v=beta&amp;t=bZ2yAE_-dtHOQWr2onqE2cHKxr9WzWLK9ACS_TSduso">
            <a:extLst>
              <a:ext uri="{FF2B5EF4-FFF2-40B4-BE49-F238E27FC236}">
                <a16:creationId xmlns:a16="http://schemas.microsoft.com/office/drawing/2014/main" id="{E7E4E6F1-9502-423E-B769-14A4EACB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921" y="5097675"/>
            <a:ext cx="1333852" cy="1333852"/>
          </a:xfrm>
          <a:prstGeom prst="ellipse">
            <a:avLst/>
          </a:prstGeom>
          <a:ln>
            <a:noFill/>
          </a:ln>
          <a:effectLst>
            <a:softEdge rad="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B5BE05-362A-4A55-822D-125D2008CE9D}"/>
              </a:ext>
            </a:extLst>
          </p:cNvPr>
          <p:cNvPicPr>
            <a:picLocks noChangeAspect="1"/>
          </p:cNvPicPr>
          <p:nvPr/>
        </p:nvPicPr>
        <p:blipFill>
          <a:blip r:embed="rId4"/>
          <a:stretch>
            <a:fillRect/>
          </a:stretch>
        </p:blipFill>
        <p:spPr>
          <a:xfrm>
            <a:off x="9736668" y="251947"/>
            <a:ext cx="2083684" cy="1363556"/>
          </a:xfrm>
          <a:prstGeom prst="rect">
            <a:avLst/>
          </a:prstGeom>
        </p:spPr>
      </p:pic>
      <p:sp>
        <p:nvSpPr>
          <p:cNvPr id="44" name="TextBox 43">
            <a:extLst>
              <a:ext uri="{FF2B5EF4-FFF2-40B4-BE49-F238E27FC236}">
                <a16:creationId xmlns:a16="http://schemas.microsoft.com/office/drawing/2014/main" id="{E9B0291F-1F65-4CDD-B8E5-49FD2ADE3B92}"/>
              </a:ext>
            </a:extLst>
          </p:cNvPr>
          <p:cNvSpPr txBox="1"/>
          <p:nvPr/>
        </p:nvSpPr>
        <p:spPr>
          <a:xfrm>
            <a:off x="811240" y="5043042"/>
            <a:ext cx="3757310" cy="92333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GB" dirty="0">
                <a:solidFill>
                  <a:prstClr val="white">
                    <a:lumMod val="50000"/>
                  </a:prstClr>
                </a:solidFill>
                <a:latin typeface="GeosansLight"/>
                <a:cs typeface="Aharoni" panose="02010803020104030203" pitchFamily="2" charset="-79"/>
              </a:rPr>
              <a:t>Scope to extend out to self service data-driven alerts on performance management dashboard</a:t>
            </a:r>
            <a:endParaRPr kumimoji="0" lang="en-US" sz="1800" b="0" i="0" u="none" strike="noStrike" kern="1200" cap="none" spc="0" normalizeH="0" baseline="0" noProof="0" dirty="0">
              <a:ln>
                <a:noFill/>
              </a:ln>
              <a:solidFill>
                <a:prstClr val="white">
                  <a:lumMod val="50000"/>
                </a:prstClr>
              </a:solidFill>
              <a:effectLst/>
              <a:uLnTx/>
              <a:uFillTx/>
              <a:latin typeface="GeosansLight"/>
              <a:ea typeface="+mn-ea"/>
              <a:cs typeface="Aharoni" panose="02010803020104030203" pitchFamily="2" charset="-79"/>
            </a:endParaRPr>
          </a:p>
        </p:txBody>
      </p:sp>
      <p:grpSp>
        <p:nvGrpSpPr>
          <p:cNvPr id="45" name="Group 44">
            <a:extLst>
              <a:ext uri="{FF2B5EF4-FFF2-40B4-BE49-F238E27FC236}">
                <a16:creationId xmlns:a16="http://schemas.microsoft.com/office/drawing/2014/main" id="{A4999683-A14B-49F4-A112-BDBE90973D43}"/>
              </a:ext>
            </a:extLst>
          </p:cNvPr>
          <p:cNvGrpSpPr>
            <a:grpSpLocks noChangeAspect="1"/>
          </p:cNvGrpSpPr>
          <p:nvPr/>
        </p:nvGrpSpPr>
        <p:grpSpPr>
          <a:xfrm>
            <a:off x="258740" y="5054594"/>
            <a:ext cx="339638" cy="336417"/>
            <a:chOff x="14001750" y="7493000"/>
            <a:chExt cx="1841500" cy="1824038"/>
          </a:xfrm>
        </p:grpSpPr>
        <p:sp>
          <p:nvSpPr>
            <p:cNvPr id="46" name="Oval 45">
              <a:extLst>
                <a:ext uri="{FF2B5EF4-FFF2-40B4-BE49-F238E27FC236}">
                  <a16:creationId xmlns:a16="http://schemas.microsoft.com/office/drawing/2014/main" id="{89C2C4DC-90DE-41EB-9850-74107C8997A2}"/>
                </a:ext>
              </a:extLst>
            </p:cNvPr>
            <p:cNvSpPr/>
            <p:nvPr/>
          </p:nvSpPr>
          <p:spPr>
            <a:xfrm>
              <a:off x="14503400" y="8216035"/>
              <a:ext cx="609600" cy="609600"/>
            </a:xfrm>
            <a:prstGeom prst="ellipse">
              <a:avLst/>
            </a:prstGeom>
            <a:solidFill>
              <a:schemeClr val="accent2"/>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GeosansLight"/>
                <a:ea typeface="맑은 고딕" panose="020B0503020000020004" pitchFamily="34" charset="-127"/>
                <a:cs typeface="+mn-cs"/>
              </a:endParaRPr>
            </a:p>
          </p:txBody>
        </p:sp>
        <p:sp>
          <p:nvSpPr>
            <p:cNvPr id="47" name="Freeform 384">
              <a:extLst>
                <a:ext uri="{FF2B5EF4-FFF2-40B4-BE49-F238E27FC236}">
                  <a16:creationId xmlns:a16="http://schemas.microsoft.com/office/drawing/2014/main" id="{BF770A99-4B9D-442C-BB44-2B1A8ED61AEF}"/>
                </a:ext>
              </a:extLst>
            </p:cNvPr>
            <p:cNvSpPr>
              <a:spLocks noEditPoints="1"/>
            </p:cNvSpPr>
            <p:nvPr/>
          </p:nvSpPr>
          <p:spPr bwMode="auto">
            <a:xfrm>
              <a:off x="14001750" y="7493000"/>
              <a:ext cx="1841500" cy="1824038"/>
            </a:xfrm>
            <a:custGeom>
              <a:avLst/>
              <a:gdLst>
                <a:gd name="T0" fmla="*/ 1611 w 1637"/>
                <a:gd name="T1" fmla="*/ 181 h 1637"/>
                <a:gd name="T2" fmla="*/ 1456 w 1637"/>
                <a:gd name="T3" fmla="*/ 26 h 1637"/>
                <a:gd name="T4" fmla="*/ 1415 w 1637"/>
                <a:gd name="T5" fmla="*/ 9 h 1637"/>
                <a:gd name="T6" fmla="*/ 1229 w 1637"/>
                <a:gd name="T7" fmla="*/ 205 h 1637"/>
                <a:gd name="T8" fmla="*/ 698 w 1637"/>
                <a:gd name="T9" fmla="*/ 905 h 1637"/>
                <a:gd name="T10" fmla="*/ 715 w 1637"/>
                <a:gd name="T11" fmla="*/ 946 h 1637"/>
                <a:gd name="T12" fmla="*/ 765 w 1637"/>
                <a:gd name="T13" fmla="*/ 905 h 1637"/>
                <a:gd name="T14" fmla="*/ 715 w 1637"/>
                <a:gd name="T15" fmla="*/ 974 h 1637"/>
                <a:gd name="T16" fmla="*/ 638 w 1637"/>
                <a:gd name="T17" fmla="*/ 898 h 1637"/>
                <a:gd name="T18" fmla="*/ 715 w 1637"/>
                <a:gd name="T19" fmla="*/ 1022 h 1637"/>
                <a:gd name="T20" fmla="*/ 801 w 1637"/>
                <a:gd name="T21" fmla="*/ 869 h 1637"/>
                <a:gd name="T22" fmla="*/ 870 w 1637"/>
                <a:gd name="T23" fmla="*/ 922 h 1637"/>
                <a:gd name="T24" fmla="*/ 560 w 1637"/>
                <a:gd name="T25" fmla="*/ 922 h 1637"/>
                <a:gd name="T26" fmla="*/ 751 w 1637"/>
                <a:gd name="T27" fmla="*/ 771 h 1637"/>
                <a:gd name="T28" fmla="*/ 762 w 1637"/>
                <a:gd name="T29" fmla="*/ 724 h 1637"/>
                <a:gd name="T30" fmla="*/ 512 w 1637"/>
                <a:gd name="T31" fmla="*/ 922 h 1637"/>
                <a:gd name="T32" fmla="*/ 918 w 1637"/>
                <a:gd name="T33" fmla="*/ 922 h 1637"/>
                <a:gd name="T34" fmla="*/ 950 w 1637"/>
                <a:gd name="T35" fmla="*/ 721 h 1637"/>
                <a:gd name="T36" fmla="*/ 715 w 1637"/>
                <a:gd name="T37" fmla="*/ 1230 h 1637"/>
                <a:gd name="T38" fmla="*/ 715 w 1637"/>
                <a:gd name="T39" fmla="*/ 613 h 1637"/>
                <a:gd name="T40" fmla="*/ 900 w 1637"/>
                <a:gd name="T41" fmla="*/ 643 h 1637"/>
                <a:gd name="T42" fmla="*/ 715 w 1637"/>
                <a:gd name="T43" fmla="*/ 565 h 1637"/>
                <a:gd name="T44" fmla="*/ 715 w 1637"/>
                <a:gd name="T45" fmla="*/ 1278 h 1637"/>
                <a:gd name="T46" fmla="*/ 984 w 1637"/>
                <a:gd name="T47" fmla="*/ 687 h 1637"/>
                <a:gd name="T48" fmla="*/ 1126 w 1637"/>
                <a:gd name="T49" fmla="*/ 922 h 1637"/>
                <a:gd name="T50" fmla="*/ 304 w 1637"/>
                <a:gd name="T51" fmla="*/ 922 h 1637"/>
                <a:gd name="T52" fmla="*/ 933 w 1637"/>
                <a:gd name="T53" fmla="*/ 573 h 1637"/>
                <a:gd name="T54" fmla="*/ 958 w 1637"/>
                <a:gd name="T55" fmla="*/ 532 h 1637"/>
                <a:gd name="T56" fmla="*/ 256 w 1637"/>
                <a:gd name="T57" fmla="*/ 922 h 1637"/>
                <a:gd name="T58" fmla="*/ 1174 w 1637"/>
                <a:gd name="T59" fmla="*/ 922 h 1637"/>
                <a:gd name="T60" fmla="*/ 1131 w 1637"/>
                <a:gd name="T61" fmla="*/ 540 h 1637"/>
                <a:gd name="T62" fmla="*/ 715 w 1637"/>
                <a:gd name="T63" fmla="*/ 1486 h 1637"/>
                <a:gd name="T64" fmla="*/ 715 w 1637"/>
                <a:gd name="T65" fmla="*/ 357 h 1637"/>
                <a:gd name="T66" fmla="*/ 1067 w 1637"/>
                <a:gd name="T67" fmla="*/ 449 h 1637"/>
                <a:gd name="T68" fmla="*/ 715 w 1637"/>
                <a:gd name="T69" fmla="*/ 309 h 1637"/>
                <a:gd name="T70" fmla="*/ 715 w 1637"/>
                <a:gd name="T71" fmla="*/ 1534 h 1637"/>
                <a:gd name="T72" fmla="*/ 1165 w 1637"/>
                <a:gd name="T73" fmla="*/ 506 h 1637"/>
                <a:gd name="T74" fmla="*/ 1382 w 1637"/>
                <a:gd name="T75" fmla="*/ 922 h 1637"/>
                <a:gd name="T76" fmla="*/ 48 w 1637"/>
                <a:gd name="T77" fmla="*/ 922 h 1637"/>
                <a:gd name="T78" fmla="*/ 1111 w 1637"/>
                <a:gd name="T79" fmla="*/ 384 h 1637"/>
                <a:gd name="T80" fmla="*/ 1139 w 1637"/>
                <a:gd name="T81" fmla="*/ 345 h 1637"/>
                <a:gd name="T82" fmla="*/ 209 w 1637"/>
                <a:gd name="T83" fmla="*/ 416 h 1637"/>
                <a:gd name="T84" fmla="*/ 209 w 1637"/>
                <a:gd name="T85" fmla="*/ 1427 h 1637"/>
                <a:gd name="T86" fmla="*/ 1221 w 1637"/>
                <a:gd name="T87" fmla="*/ 1427 h 1637"/>
                <a:gd name="T88" fmla="*/ 1238 w 1637"/>
                <a:gd name="T89" fmla="*/ 433 h 1637"/>
                <a:gd name="T90" fmla="*/ 1432 w 1637"/>
                <a:gd name="T91" fmla="*/ 408 h 1637"/>
                <a:gd name="T92" fmla="*/ 1628 w 1637"/>
                <a:gd name="T93" fmla="*/ 222 h 1637"/>
                <a:gd name="T94" fmla="*/ 1422 w 1637"/>
                <a:gd name="T95" fmla="*/ 360 h 1637"/>
                <a:gd name="T96" fmla="*/ 1372 w 1637"/>
                <a:gd name="T97" fmla="*/ 299 h 1637"/>
                <a:gd name="T98" fmla="*/ 1338 w 1637"/>
                <a:gd name="T99" fmla="*/ 265 h 1637"/>
                <a:gd name="T100" fmla="*/ 1277 w 1637"/>
                <a:gd name="T101" fmla="*/ 215 h 1637"/>
                <a:gd name="T102" fmla="*/ 1408 w 1637"/>
                <a:gd name="T103" fmla="*/ 205 h 1637"/>
                <a:gd name="T104" fmla="*/ 1553 w 1637"/>
                <a:gd name="T105" fmla="*/ 229 h 1637"/>
                <a:gd name="T106" fmla="*/ 1422 w 1637"/>
                <a:gd name="T107" fmla="*/ 36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7" h="1637">
                  <a:moveTo>
                    <a:pt x="1633" y="196"/>
                  </a:moveTo>
                  <a:cubicBezTo>
                    <a:pt x="1630" y="187"/>
                    <a:pt x="1621" y="181"/>
                    <a:pt x="1611" y="181"/>
                  </a:cubicBezTo>
                  <a:cubicBezTo>
                    <a:pt x="1456" y="181"/>
                    <a:pt x="1456" y="181"/>
                    <a:pt x="1456" y="181"/>
                  </a:cubicBezTo>
                  <a:cubicBezTo>
                    <a:pt x="1456" y="26"/>
                    <a:pt x="1456" y="26"/>
                    <a:pt x="1456" y="26"/>
                  </a:cubicBezTo>
                  <a:cubicBezTo>
                    <a:pt x="1456" y="16"/>
                    <a:pt x="1450" y="7"/>
                    <a:pt x="1441" y="3"/>
                  </a:cubicBezTo>
                  <a:cubicBezTo>
                    <a:pt x="1432" y="0"/>
                    <a:pt x="1422" y="2"/>
                    <a:pt x="1415" y="9"/>
                  </a:cubicBezTo>
                  <a:cubicBezTo>
                    <a:pt x="1236" y="188"/>
                    <a:pt x="1236" y="188"/>
                    <a:pt x="1236" y="188"/>
                  </a:cubicBezTo>
                  <a:cubicBezTo>
                    <a:pt x="1231" y="192"/>
                    <a:pt x="1229" y="198"/>
                    <a:pt x="1229" y="205"/>
                  </a:cubicBezTo>
                  <a:cubicBezTo>
                    <a:pt x="1229" y="374"/>
                    <a:pt x="1229" y="374"/>
                    <a:pt x="1229" y="374"/>
                  </a:cubicBezTo>
                  <a:cubicBezTo>
                    <a:pt x="698" y="905"/>
                    <a:pt x="698" y="905"/>
                    <a:pt x="698" y="905"/>
                  </a:cubicBezTo>
                  <a:cubicBezTo>
                    <a:pt x="689" y="914"/>
                    <a:pt x="689" y="929"/>
                    <a:pt x="698" y="939"/>
                  </a:cubicBezTo>
                  <a:cubicBezTo>
                    <a:pt x="703" y="943"/>
                    <a:pt x="709" y="946"/>
                    <a:pt x="715" y="946"/>
                  </a:cubicBezTo>
                  <a:cubicBezTo>
                    <a:pt x="721" y="946"/>
                    <a:pt x="727" y="943"/>
                    <a:pt x="732" y="939"/>
                  </a:cubicBezTo>
                  <a:cubicBezTo>
                    <a:pt x="765" y="905"/>
                    <a:pt x="765" y="905"/>
                    <a:pt x="765" y="905"/>
                  </a:cubicBezTo>
                  <a:cubicBezTo>
                    <a:pt x="767" y="911"/>
                    <a:pt x="768" y="916"/>
                    <a:pt x="768" y="922"/>
                  </a:cubicBezTo>
                  <a:cubicBezTo>
                    <a:pt x="768" y="951"/>
                    <a:pt x="744" y="974"/>
                    <a:pt x="715" y="974"/>
                  </a:cubicBezTo>
                  <a:cubicBezTo>
                    <a:pt x="686" y="974"/>
                    <a:pt x="662" y="951"/>
                    <a:pt x="662" y="922"/>
                  </a:cubicBezTo>
                  <a:cubicBezTo>
                    <a:pt x="662" y="908"/>
                    <a:pt x="652" y="898"/>
                    <a:pt x="638" y="898"/>
                  </a:cubicBezTo>
                  <a:cubicBezTo>
                    <a:pt x="625" y="898"/>
                    <a:pt x="614" y="908"/>
                    <a:pt x="614" y="922"/>
                  </a:cubicBezTo>
                  <a:cubicBezTo>
                    <a:pt x="614" y="977"/>
                    <a:pt x="660" y="1022"/>
                    <a:pt x="715" y="1022"/>
                  </a:cubicBezTo>
                  <a:cubicBezTo>
                    <a:pt x="771" y="1022"/>
                    <a:pt x="816" y="977"/>
                    <a:pt x="816" y="922"/>
                  </a:cubicBezTo>
                  <a:cubicBezTo>
                    <a:pt x="816" y="903"/>
                    <a:pt x="811" y="885"/>
                    <a:pt x="801" y="869"/>
                  </a:cubicBezTo>
                  <a:cubicBezTo>
                    <a:pt x="841" y="830"/>
                    <a:pt x="841" y="830"/>
                    <a:pt x="841" y="830"/>
                  </a:cubicBezTo>
                  <a:cubicBezTo>
                    <a:pt x="860" y="857"/>
                    <a:pt x="870" y="888"/>
                    <a:pt x="870" y="922"/>
                  </a:cubicBezTo>
                  <a:cubicBezTo>
                    <a:pt x="870" y="1007"/>
                    <a:pt x="801" y="1077"/>
                    <a:pt x="715" y="1077"/>
                  </a:cubicBezTo>
                  <a:cubicBezTo>
                    <a:pt x="630" y="1077"/>
                    <a:pt x="560" y="1007"/>
                    <a:pt x="560" y="922"/>
                  </a:cubicBezTo>
                  <a:cubicBezTo>
                    <a:pt x="560" y="836"/>
                    <a:pt x="630" y="766"/>
                    <a:pt x="715" y="766"/>
                  </a:cubicBezTo>
                  <a:cubicBezTo>
                    <a:pt x="727" y="766"/>
                    <a:pt x="739" y="768"/>
                    <a:pt x="751" y="771"/>
                  </a:cubicBezTo>
                  <a:cubicBezTo>
                    <a:pt x="764" y="774"/>
                    <a:pt x="777" y="766"/>
                    <a:pt x="780" y="753"/>
                  </a:cubicBezTo>
                  <a:cubicBezTo>
                    <a:pt x="783" y="740"/>
                    <a:pt x="775" y="727"/>
                    <a:pt x="762" y="724"/>
                  </a:cubicBezTo>
                  <a:cubicBezTo>
                    <a:pt x="747" y="720"/>
                    <a:pt x="731" y="718"/>
                    <a:pt x="715" y="718"/>
                  </a:cubicBezTo>
                  <a:cubicBezTo>
                    <a:pt x="603" y="718"/>
                    <a:pt x="512" y="810"/>
                    <a:pt x="512" y="922"/>
                  </a:cubicBezTo>
                  <a:cubicBezTo>
                    <a:pt x="512" y="1034"/>
                    <a:pt x="603" y="1125"/>
                    <a:pt x="715" y="1125"/>
                  </a:cubicBezTo>
                  <a:cubicBezTo>
                    <a:pt x="827" y="1125"/>
                    <a:pt x="918" y="1034"/>
                    <a:pt x="918" y="922"/>
                  </a:cubicBezTo>
                  <a:cubicBezTo>
                    <a:pt x="918" y="876"/>
                    <a:pt x="903" y="832"/>
                    <a:pt x="875" y="796"/>
                  </a:cubicBezTo>
                  <a:cubicBezTo>
                    <a:pt x="950" y="721"/>
                    <a:pt x="950" y="721"/>
                    <a:pt x="950" y="721"/>
                  </a:cubicBezTo>
                  <a:cubicBezTo>
                    <a:pt x="998" y="777"/>
                    <a:pt x="1024" y="847"/>
                    <a:pt x="1024" y="922"/>
                  </a:cubicBezTo>
                  <a:cubicBezTo>
                    <a:pt x="1024" y="1092"/>
                    <a:pt x="885" y="1230"/>
                    <a:pt x="715" y="1230"/>
                  </a:cubicBezTo>
                  <a:cubicBezTo>
                    <a:pt x="545" y="1230"/>
                    <a:pt x="406" y="1092"/>
                    <a:pt x="406" y="922"/>
                  </a:cubicBezTo>
                  <a:cubicBezTo>
                    <a:pt x="406" y="751"/>
                    <a:pt x="545" y="613"/>
                    <a:pt x="715" y="613"/>
                  </a:cubicBezTo>
                  <a:cubicBezTo>
                    <a:pt x="768" y="613"/>
                    <a:pt x="821" y="627"/>
                    <a:pt x="867" y="653"/>
                  </a:cubicBezTo>
                  <a:cubicBezTo>
                    <a:pt x="878" y="659"/>
                    <a:pt x="893" y="655"/>
                    <a:pt x="900" y="643"/>
                  </a:cubicBezTo>
                  <a:cubicBezTo>
                    <a:pt x="906" y="632"/>
                    <a:pt x="902" y="617"/>
                    <a:pt x="891" y="611"/>
                  </a:cubicBezTo>
                  <a:cubicBezTo>
                    <a:pt x="837" y="581"/>
                    <a:pt x="777" y="565"/>
                    <a:pt x="715" y="565"/>
                  </a:cubicBezTo>
                  <a:cubicBezTo>
                    <a:pt x="518" y="565"/>
                    <a:pt x="358" y="725"/>
                    <a:pt x="358" y="922"/>
                  </a:cubicBezTo>
                  <a:cubicBezTo>
                    <a:pt x="358" y="1118"/>
                    <a:pt x="518" y="1278"/>
                    <a:pt x="715" y="1278"/>
                  </a:cubicBezTo>
                  <a:cubicBezTo>
                    <a:pt x="912" y="1278"/>
                    <a:pt x="1072" y="1118"/>
                    <a:pt x="1072" y="922"/>
                  </a:cubicBezTo>
                  <a:cubicBezTo>
                    <a:pt x="1072" y="835"/>
                    <a:pt x="1041" y="752"/>
                    <a:pt x="984" y="687"/>
                  </a:cubicBezTo>
                  <a:cubicBezTo>
                    <a:pt x="1022" y="648"/>
                    <a:pt x="1022" y="648"/>
                    <a:pt x="1022" y="648"/>
                  </a:cubicBezTo>
                  <a:cubicBezTo>
                    <a:pt x="1090" y="724"/>
                    <a:pt x="1126" y="820"/>
                    <a:pt x="1126" y="922"/>
                  </a:cubicBezTo>
                  <a:cubicBezTo>
                    <a:pt x="1126" y="1148"/>
                    <a:pt x="942" y="1333"/>
                    <a:pt x="715" y="1333"/>
                  </a:cubicBezTo>
                  <a:cubicBezTo>
                    <a:pt x="488" y="1333"/>
                    <a:pt x="304" y="1148"/>
                    <a:pt x="304" y="922"/>
                  </a:cubicBezTo>
                  <a:cubicBezTo>
                    <a:pt x="304" y="695"/>
                    <a:pt x="488" y="510"/>
                    <a:pt x="715" y="510"/>
                  </a:cubicBezTo>
                  <a:cubicBezTo>
                    <a:pt x="792" y="510"/>
                    <a:pt x="868" y="532"/>
                    <a:pt x="933" y="573"/>
                  </a:cubicBezTo>
                  <a:cubicBezTo>
                    <a:pt x="944" y="580"/>
                    <a:pt x="959" y="576"/>
                    <a:pt x="966" y="565"/>
                  </a:cubicBezTo>
                  <a:cubicBezTo>
                    <a:pt x="973" y="554"/>
                    <a:pt x="969" y="539"/>
                    <a:pt x="958" y="532"/>
                  </a:cubicBezTo>
                  <a:cubicBezTo>
                    <a:pt x="885" y="486"/>
                    <a:pt x="801" y="462"/>
                    <a:pt x="715" y="462"/>
                  </a:cubicBezTo>
                  <a:cubicBezTo>
                    <a:pt x="462" y="462"/>
                    <a:pt x="256" y="668"/>
                    <a:pt x="256" y="922"/>
                  </a:cubicBezTo>
                  <a:cubicBezTo>
                    <a:pt x="256" y="1175"/>
                    <a:pt x="462" y="1381"/>
                    <a:pt x="715" y="1381"/>
                  </a:cubicBezTo>
                  <a:cubicBezTo>
                    <a:pt x="968" y="1381"/>
                    <a:pt x="1174" y="1175"/>
                    <a:pt x="1174" y="922"/>
                  </a:cubicBezTo>
                  <a:cubicBezTo>
                    <a:pt x="1174" y="807"/>
                    <a:pt x="1133" y="699"/>
                    <a:pt x="1056" y="614"/>
                  </a:cubicBezTo>
                  <a:cubicBezTo>
                    <a:pt x="1131" y="540"/>
                    <a:pt x="1131" y="540"/>
                    <a:pt x="1131" y="540"/>
                  </a:cubicBezTo>
                  <a:cubicBezTo>
                    <a:pt x="1227" y="644"/>
                    <a:pt x="1280" y="779"/>
                    <a:pt x="1280" y="922"/>
                  </a:cubicBezTo>
                  <a:cubicBezTo>
                    <a:pt x="1280" y="1233"/>
                    <a:pt x="1027" y="1486"/>
                    <a:pt x="715" y="1486"/>
                  </a:cubicBezTo>
                  <a:cubicBezTo>
                    <a:pt x="404" y="1486"/>
                    <a:pt x="150" y="1233"/>
                    <a:pt x="150" y="922"/>
                  </a:cubicBezTo>
                  <a:cubicBezTo>
                    <a:pt x="150" y="610"/>
                    <a:pt x="404" y="357"/>
                    <a:pt x="715" y="357"/>
                  </a:cubicBezTo>
                  <a:cubicBezTo>
                    <a:pt x="829" y="357"/>
                    <a:pt x="940" y="391"/>
                    <a:pt x="1034" y="455"/>
                  </a:cubicBezTo>
                  <a:cubicBezTo>
                    <a:pt x="1044" y="462"/>
                    <a:pt x="1059" y="460"/>
                    <a:pt x="1067" y="449"/>
                  </a:cubicBezTo>
                  <a:cubicBezTo>
                    <a:pt x="1074" y="438"/>
                    <a:pt x="1072" y="423"/>
                    <a:pt x="1061" y="415"/>
                  </a:cubicBezTo>
                  <a:cubicBezTo>
                    <a:pt x="959" y="346"/>
                    <a:pt x="839" y="309"/>
                    <a:pt x="715" y="309"/>
                  </a:cubicBezTo>
                  <a:cubicBezTo>
                    <a:pt x="377" y="309"/>
                    <a:pt x="102" y="584"/>
                    <a:pt x="102" y="922"/>
                  </a:cubicBezTo>
                  <a:cubicBezTo>
                    <a:pt x="102" y="1260"/>
                    <a:pt x="377" y="1534"/>
                    <a:pt x="715" y="1534"/>
                  </a:cubicBezTo>
                  <a:cubicBezTo>
                    <a:pt x="1053" y="1534"/>
                    <a:pt x="1328" y="1260"/>
                    <a:pt x="1328" y="922"/>
                  </a:cubicBezTo>
                  <a:cubicBezTo>
                    <a:pt x="1328" y="766"/>
                    <a:pt x="1270" y="619"/>
                    <a:pt x="1165" y="506"/>
                  </a:cubicBezTo>
                  <a:cubicBezTo>
                    <a:pt x="1204" y="467"/>
                    <a:pt x="1204" y="467"/>
                    <a:pt x="1204" y="467"/>
                  </a:cubicBezTo>
                  <a:cubicBezTo>
                    <a:pt x="1319" y="591"/>
                    <a:pt x="1382" y="752"/>
                    <a:pt x="1382" y="922"/>
                  </a:cubicBezTo>
                  <a:cubicBezTo>
                    <a:pt x="1382" y="1290"/>
                    <a:pt x="1083" y="1589"/>
                    <a:pt x="715" y="1589"/>
                  </a:cubicBezTo>
                  <a:cubicBezTo>
                    <a:pt x="347" y="1589"/>
                    <a:pt x="48" y="1290"/>
                    <a:pt x="48" y="922"/>
                  </a:cubicBezTo>
                  <a:cubicBezTo>
                    <a:pt x="48" y="554"/>
                    <a:pt x="347" y="254"/>
                    <a:pt x="715" y="254"/>
                  </a:cubicBezTo>
                  <a:cubicBezTo>
                    <a:pt x="859" y="254"/>
                    <a:pt x="995" y="299"/>
                    <a:pt x="1111" y="384"/>
                  </a:cubicBezTo>
                  <a:cubicBezTo>
                    <a:pt x="1121" y="392"/>
                    <a:pt x="1136" y="390"/>
                    <a:pt x="1144" y="379"/>
                  </a:cubicBezTo>
                  <a:cubicBezTo>
                    <a:pt x="1152" y="368"/>
                    <a:pt x="1150" y="353"/>
                    <a:pt x="1139" y="345"/>
                  </a:cubicBezTo>
                  <a:cubicBezTo>
                    <a:pt x="1016" y="255"/>
                    <a:pt x="869" y="206"/>
                    <a:pt x="715" y="206"/>
                  </a:cubicBezTo>
                  <a:cubicBezTo>
                    <a:pt x="524" y="206"/>
                    <a:pt x="345" y="281"/>
                    <a:pt x="209" y="416"/>
                  </a:cubicBezTo>
                  <a:cubicBezTo>
                    <a:pt x="74" y="551"/>
                    <a:pt x="0" y="731"/>
                    <a:pt x="0" y="922"/>
                  </a:cubicBezTo>
                  <a:cubicBezTo>
                    <a:pt x="0" y="1113"/>
                    <a:pt x="74" y="1292"/>
                    <a:pt x="209" y="1427"/>
                  </a:cubicBezTo>
                  <a:cubicBezTo>
                    <a:pt x="345" y="1562"/>
                    <a:pt x="524" y="1637"/>
                    <a:pt x="715" y="1637"/>
                  </a:cubicBezTo>
                  <a:cubicBezTo>
                    <a:pt x="906" y="1637"/>
                    <a:pt x="1086" y="1562"/>
                    <a:pt x="1221" y="1427"/>
                  </a:cubicBezTo>
                  <a:cubicBezTo>
                    <a:pt x="1356" y="1292"/>
                    <a:pt x="1430" y="1113"/>
                    <a:pt x="1430" y="922"/>
                  </a:cubicBezTo>
                  <a:cubicBezTo>
                    <a:pt x="1430" y="739"/>
                    <a:pt x="1362" y="566"/>
                    <a:pt x="1238" y="433"/>
                  </a:cubicBezTo>
                  <a:cubicBezTo>
                    <a:pt x="1263" y="408"/>
                    <a:pt x="1263" y="408"/>
                    <a:pt x="1263" y="408"/>
                  </a:cubicBezTo>
                  <a:cubicBezTo>
                    <a:pt x="1432" y="408"/>
                    <a:pt x="1432" y="408"/>
                    <a:pt x="1432" y="408"/>
                  </a:cubicBezTo>
                  <a:cubicBezTo>
                    <a:pt x="1438" y="408"/>
                    <a:pt x="1444" y="406"/>
                    <a:pt x="1449" y="401"/>
                  </a:cubicBezTo>
                  <a:cubicBezTo>
                    <a:pt x="1628" y="222"/>
                    <a:pt x="1628" y="222"/>
                    <a:pt x="1628" y="222"/>
                  </a:cubicBezTo>
                  <a:cubicBezTo>
                    <a:pt x="1635" y="215"/>
                    <a:pt x="1637" y="205"/>
                    <a:pt x="1633" y="196"/>
                  </a:cubicBezTo>
                  <a:close/>
                  <a:moveTo>
                    <a:pt x="1422" y="360"/>
                  </a:moveTo>
                  <a:cubicBezTo>
                    <a:pt x="1311" y="360"/>
                    <a:pt x="1311" y="360"/>
                    <a:pt x="1311" y="360"/>
                  </a:cubicBezTo>
                  <a:cubicBezTo>
                    <a:pt x="1372" y="299"/>
                    <a:pt x="1372" y="299"/>
                    <a:pt x="1372" y="299"/>
                  </a:cubicBezTo>
                  <a:cubicBezTo>
                    <a:pt x="1382" y="289"/>
                    <a:pt x="1382" y="274"/>
                    <a:pt x="1372" y="265"/>
                  </a:cubicBezTo>
                  <a:cubicBezTo>
                    <a:pt x="1363" y="255"/>
                    <a:pt x="1348" y="255"/>
                    <a:pt x="1338" y="265"/>
                  </a:cubicBezTo>
                  <a:cubicBezTo>
                    <a:pt x="1277" y="326"/>
                    <a:pt x="1277" y="326"/>
                    <a:pt x="1277" y="326"/>
                  </a:cubicBezTo>
                  <a:cubicBezTo>
                    <a:pt x="1277" y="215"/>
                    <a:pt x="1277" y="215"/>
                    <a:pt x="1277" y="215"/>
                  </a:cubicBezTo>
                  <a:cubicBezTo>
                    <a:pt x="1408" y="84"/>
                    <a:pt x="1408" y="84"/>
                    <a:pt x="1408" y="84"/>
                  </a:cubicBezTo>
                  <a:cubicBezTo>
                    <a:pt x="1408" y="205"/>
                    <a:pt x="1408" y="205"/>
                    <a:pt x="1408" y="205"/>
                  </a:cubicBezTo>
                  <a:cubicBezTo>
                    <a:pt x="1408" y="218"/>
                    <a:pt x="1419" y="229"/>
                    <a:pt x="1432" y="229"/>
                  </a:cubicBezTo>
                  <a:cubicBezTo>
                    <a:pt x="1553" y="229"/>
                    <a:pt x="1553" y="229"/>
                    <a:pt x="1553" y="229"/>
                  </a:cubicBezTo>
                  <a:lnTo>
                    <a:pt x="1422" y="360"/>
                  </a:lnTo>
                  <a:close/>
                  <a:moveTo>
                    <a:pt x="1422" y="360"/>
                  </a:moveTo>
                  <a:cubicBezTo>
                    <a:pt x="1422" y="360"/>
                    <a:pt x="1422" y="360"/>
                    <a:pt x="1422" y="36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GeosansLight"/>
                <a:ea typeface="맑은 고딕" panose="020B0503020000020004" pitchFamily="34" charset="-127"/>
                <a:cs typeface="+mn-cs"/>
              </a:endParaRPr>
            </a:p>
          </p:txBody>
        </p:sp>
      </p:grpSp>
    </p:spTree>
    <p:extLst>
      <p:ext uri="{BB962C8B-B14F-4D97-AF65-F5344CB8AC3E}">
        <p14:creationId xmlns:p14="http://schemas.microsoft.com/office/powerpoint/2010/main" val="3595403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167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2153FF-82E2-4F8F-9186-D827D07686A1}"/>
              </a:ext>
            </a:extLst>
          </p:cNvPr>
          <p:cNvSpPr>
            <a:spLocks noGrp="1"/>
          </p:cNvSpPr>
          <p:nvPr>
            <p:ph type="title"/>
          </p:nvPr>
        </p:nvSpPr>
        <p:spPr/>
        <p:txBody>
          <a:bodyPr/>
          <a:lstStyle/>
          <a:p>
            <a:r>
              <a:rPr lang="en-US" dirty="0"/>
              <a:t>Legal Disclaimer</a:t>
            </a:r>
          </a:p>
        </p:txBody>
      </p:sp>
      <p:sp>
        <p:nvSpPr>
          <p:cNvPr id="8" name="Text Placeholder 7">
            <a:extLst>
              <a:ext uri="{FF2B5EF4-FFF2-40B4-BE49-F238E27FC236}">
                <a16:creationId xmlns:a16="http://schemas.microsoft.com/office/drawing/2014/main" id="{CC2575A3-1144-4A0A-8470-B398378F5631}"/>
              </a:ext>
            </a:extLst>
          </p:cNvPr>
          <p:cNvSpPr>
            <a:spLocks noGrp="1"/>
          </p:cNvSpPr>
          <p:nvPr>
            <p:ph type="body" sz="quarter" idx="10"/>
          </p:nvPr>
        </p:nvSpPr>
        <p:spPr/>
        <p:txBody>
          <a:bodyPr/>
          <a:lstStyle/>
          <a:p>
            <a:pPr>
              <a:lnSpc>
                <a:spcPct val="120000"/>
              </a:lnSpc>
              <a:spcBef>
                <a:spcPts val="1600"/>
              </a:spcBef>
              <a:spcAft>
                <a:spcPts val="0"/>
              </a:spcAft>
              <a:defRPr/>
            </a:pPr>
            <a:r>
              <a:rPr lang="en-US" sz="1600" dirty="0"/>
              <a:t>Qlik</a:t>
            </a:r>
            <a:r>
              <a:rPr lang="en-US" sz="1600" baseline="30000" dirty="0"/>
              <a:t>®</a:t>
            </a:r>
            <a:r>
              <a:rPr lang="en-US" sz="1600" dirty="0"/>
              <a:t> roadmaps provide a general overview of our anticipated product direction as of the date hereof. Qlik undertakes no intention or obligation to update or revise any forward-looking statements contained herein, whether as a result of new information, future events or otherwise.</a:t>
            </a:r>
          </a:p>
          <a:p>
            <a:pPr>
              <a:lnSpc>
                <a:spcPct val="120000"/>
              </a:lnSpc>
              <a:spcBef>
                <a:spcPts val="1600"/>
              </a:spcBef>
              <a:spcAft>
                <a:spcPts val="0"/>
              </a:spcAft>
              <a:defRPr/>
            </a:pPr>
            <a:r>
              <a:rPr lang="en-US" sz="1600" dirty="0"/>
              <a:t>The information contained in Qlik roadmaps is the proprietary information of Qlik and is not to be used for any reason other than to provide our customers, prospective customers, partners and strategic partners with a general overview of our anticipated future offerings. Our roadmaps are not a commitment, promise or other obligation on the part of Qlik to deliver any particular code or functionality. Furthermore, Qlik makes no commitment that any future functionality may be made available as part of maintenance and support.</a:t>
            </a:r>
          </a:p>
          <a:p>
            <a:pPr>
              <a:lnSpc>
                <a:spcPct val="120000"/>
              </a:lnSpc>
              <a:spcBef>
                <a:spcPts val="1600"/>
              </a:spcBef>
              <a:spcAft>
                <a:spcPts val="0"/>
              </a:spcAft>
              <a:defRPr/>
            </a:pPr>
            <a:r>
              <a:rPr lang="en-US" sz="1600" dirty="0"/>
              <a:t>Roadmap information should not be relied on in making a purchasing decision, as the development, release, and timing of any features or functionality described for Qlik’s products remains at our sole discretion.</a:t>
            </a:r>
          </a:p>
          <a:p>
            <a:pPr>
              <a:lnSpc>
                <a:spcPct val="120000"/>
              </a:lnSpc>
              <a:spcBef>
                <a:spcPts val="1600"/>
              </a:spcBef>
              <a:spcAft>
                <a:spcPts val="0"/>
              </a:spcAft>
              <a:defRPr/>
            </a:pPr>
            <a:endParaRPr lang="en-US" sz="1067" dirty="0"/>
          </a:p>
          <a:p>
            <a:pPr>
              <a:lnSpc>
                <a:spcPct val="120000"/>
              </a:lnSpc>
              <a:spcBef>
                <a:spcPts val="1600"/>
              </a:spcBef>
              <a:spcAft>
                <a:spcPts val="0"/>
              </a:spcAft>
              <a:defRPr/>
            </a:pPr>
            <a:r>
              <a:rPr lang="en-US" sz="1067" dirty="0"/>
              <a:t>© 2020 QlikTech International AB. All rights reserved. All product and company names are trademarks™ or registered</a:t>
            </a:r>
            <a:r>
              <a:rPr lang="en-US" sz="1067" baseline="30000" dirty="0"/>
              <a:t>®</a:t>
            </a:r>
            <a:r>
              <a:rPr lang="en-US" sz="1067" dirty="0"/>
              <a:t> trademarks of their respective holders.</a:t>
            </a:r>
            <a:endParaRPr lang="en-US" sz="1600" dirty="0"/>
          </a:p>
        </p:txBody>
      </p:sp>
    </p:spTree>
    <p:extLst>
      <p:ext uri="{BB962C8B-B14F-4D97-AF65-F5344CB8AC3E}">
        <p14:creationId xmlns:p14="http://schemas.microsoft.com/office/powerpoint/2010/main" val="1447219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6244-8A4E-440D-89AD-06F4972D8ED5}"/>
              </a:ext>
            </a:extLst>
          </p:cNvPr>
          <p:cNvSpPr>
            <a:spLocks noGrp="1"/>
          </p:cNvSpPr>
          <p:nvPr>
            <p:ph type="title"/>
          </p:nvPr>
        </p:nvSpPr>
        <p:spPr/>
        <p:txBody>
          <a:bodyPr/>
          <a:lstStyle/>
          <a:p>
            <a:r>
              <a:rPr lang="en-US" dirty="0"/>
              <a:t>Announced in January 2020</a:t>
            </a:r>
          </a:p>
        </p:txBody>
      </p:sp>
      <p:pic>
        <p:nvPicPr>
          <p:cNvPr id="4" name="Picture 3">
            <a:extLst>
              <a:ext uri="{FF2B5EF4-FFF2-40B4-BE49-F238E27FC236}">
                <a16:creationId xmlns:a16="http://schemas.microsoft.com/office/drawing/2014/main" id="{FDE43B52-3A23-4E42-B730-ECF220EF0BB3}"/>
              </a:ext>
            </a:extLst>
          </p:cNvPr>
          <p:cNvPicPr>
            <a:picLocks noChangeAspect="1"/>
          </p:cNvPicPr>
          <p:nvPr/>
        </p:nvPicPr>
        <p:blipFill>
          <a:blip r:embed="rId3"/>
          <a:stretch>
            <a:fillRect/>
          </a:stretch>
        </p:blipFill>
        <p:spPr>
          <a:xfrm>
            <a:off x="1036414" y="2548856"/>
            <a:ext cx="3631380" cy="2009363"/>
          </a:xfrm>
          <a:prstGeom prst="rect">
            <a:avLst/>
          </a:prstGeom>
        </p:spPr>
      </p:pic>
      <p:sp>
        <p:nvSpPr>
          <p:cNvPr id="5" name="TextBox 4">
            <a:extLst>
              <a:ext uri="{FF2B5EF4-FFF2-40B4-BE49-F238E27FC236}">
                <a16:creationId xmlns:a16="http://schemas.microsoft.com/office/drawing/2014/main" id="{30C9F4ED-0E1C-4CAC-91B5-8960CAAC1102}"/>
              </a:ext>
            </a:extLst>
          </p:cNvPr>
          <p:cNvSpPr txBox="1"/>
          <p:nvPr/>
        </p:nvSpPr>
        <p:spPr>
          <a:xfrm>
            <a:off x="5385351" y="2925824"/>
            <a:ext cx="1401419" cy="1323439"/>
          </a:xfrm>
          <a:prstGeom prst="rect">
            <a:avLst/>
          </a:prstGeom>
          <a:noFill/>
        </p:spPr>
        <p:txBody>
          <a:bodyPr wrap="square" rtlCol="0">
            <a:spAutoFit/>
          </a:bodyPr>
          <a:lstStyle/>
          <a:p>
            <a:pPr algn="ctr" defTabSz="609585" fontAlgn="base">
              <a:spcBef>
                <a:spcPct val="0"/>
              </a:spcBef>
              <a:spcAft>
                <a:spcPct val="0"/>
              </a:spcAft>
            </a:pPr>
            <a:r>
              <a:rPr lang="en-US" sz="8000" b="1" dirty="0">
                <a:latin typeface="Arial" panose="020B0604020202020204" pitchFamily="34" charset="0"/>
                <a:ea typeface="ＭＳ Ｐゴシック" charset="0"/>
                <a:cs typeface="Arial" panose="020B0604020202020204" pitchFamily="34" charset="0"/>
              </a:rPr>
              <a:t>+</a:t>
            </a:r>
            <a:endParaRPr lang="en-US" sz="3600" b="1" dirty="0">
              <a:latin typeface="Arial" panose="020B0604020202020204" pitchFamily="34" charset="0"/>
              <a:ea typeface="ＭＳ Ｐゴシック" charset="0"/>
              <a:cs typeface="Arial" panose="020B0604020202020204" pitchFamily="34" charset="0"/>
            </a:endParaRPr>
          </a:p>
        </p:txBody>
      </p:sp>
      <p:pic>
        <p:nvPicPr>
          <p:cNvPr id="6" name="Picture 5">
            <a:extLst>
              <a:ext uri="{FF2B5EF4-FFF2-40B4-BE49-F238E27FC236}">
                <a16:creationId xmlns:a16="http://schemas.microsoft.com/office/drawing/2014/main" id="{7C9051C5-BE14-49BD-A0DE-14DB1F1CD68E}"/>
              </a:ext>
            </a:extLst>
          </p:cNvPr>
          <p:cNvPicPr>
            <a:picLocks noChangeAspect="1"/>
          </p:cNvPicPr>
          <p:nvPr/>
        </p:nvPicPr>
        <p:blipFill>
          <a:blip r:embed="rId4"/>
          <a:stretch>
            <a:fillRect/>
          </a:stretch>
        </p:blipFill>
        <p:spPr>
          <a:xfrm>
            <a:off x="7219780" y="2670137"/>
            <a:ext cx="3784813" cy="1640086"/>
          </a:xfrm>
          <a:prstGeom prst="rect">
            <a:avLst/>
          </a:prstGeom>
        </p:spPr>
      </p:pic>
    </p:spTree>
    <p:extLst>
      <p:ext uri="{BB962C8B-B14F-4D97-AF65-F5344CB8AC3E}">
        <p14:creationId xmlns:p14="http://schemas.microsoft.com/office/powerpoint/2010/main" val="2786518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9DD5B9-AD02-6A45-901F-4302292E33FD}"/>
              </a:ext>
            </a:extLst>
          </p:cNvPr>
          <p:cNvSpPr>
            <a:spLocks noGrp="1"/>
          </p:cNvSpPr>
          <p:nvPr>
            <p:ph type="title"/>
          </p:nvPr>
        </p:nvSpPr>
        <p:spPr/>
        <p:txBody>
          <a:bodyPr/>
          <a:lstStyle/>
          <a:p>
            <a:r>
              <a:rPr lang="en-US" dirty="0"/>
              <a:t>Introducing Qlik Alerting</a:t>
            </a:r>
            <a:r>
              <a:rPr lang="en-US" sz="4000" baseline="30000" dirty="0"/>
              <a:t>™</a:t>
            </a:r>
            <a:endParaRPr lang="en-US" dirty="0"/>
          </a:p>
        </p:txBody>
      </p:sp>
      <p:sp>
        <p:nvSpPr>
          <p:cNvPr id="4" name="Text Placeholder 3">
            <a:extLst>
              <a:ext uri="{FF2B5EF4-FFF2-40B4-BE49-F238E27FC236}">
                <a16:creationId xmlns:a16="http://schemas.microsoft.com/office/drawing/2014/main" id="{F514DE48-A808-BC41-AD3E-784FB2E3273F}"/>
              </a:ext>
            </a:extLst>
          </p:cNvPr>
          <p:cNvSpPr>
            <a:spLocks noGrp="1"/>
          </p:cNvSpPr>
          <p:nvPr>
            <p:ph type="body" sz="quarter" idx="12"/>
          </p:nvPr>
        </p:nvSpPr>
        <p:spPr/>
        <p:txBody>
          <a:bodyPr/>
          <a:lstStyle/>
          <a:p>
            <a:r>
              <a:rPr lang="en-US" sz="2800" dirty="0"/>
              <a:t>Take intelligent, timely action</a:t>
            </a:r>
          </a:p>
          <a:p>
            <a:endParaRPr lang="en-US" dirty="0"/>
          </a:p>
        </p:txBody>
      </p:sp>
      <p:sp>
        <p:nvSpPr>
          <p:cNvPr id="5" name="Text Placeholder 4">
            <a:extLst>
              <a:ext uri="{FF2B5EF4-FFF2-40B4-BE49-F238E27FC236}">
                <a16:creationId xmlns:a16="http://schemas.microsoft.com/office/drawing/2014/main" id="{26493418-E756-F945-8804-3F65649BD12F}"/>
              </a:ext>
            </a:extLst>
          </p:cNvPr>
          <p:cNvSpPr>
            <a:spLocks noGrp="1"/>
          </p:cNvSpPr>
          <p:nvPr>
            <p:ph type="body" sz="quarter" idx="13"/>
          </p:nvPr>
        </p:nvSpPr>
        <p:spPr>
          <a:xfrm>
            <a:off x="4711707" y="1957169"/>
            <a:ext cx="6013958" cy="4138836"/>
          </a:xfrm>
        </p:spPr>
        <p:txBody>
          <a:bodyPr/>
          <a:lstStyle/>
          <a:p>
            <a:r>
              <a:rPr lang="en-US" sz="2000" dirty="0"/>
              <a:t>Sophisticated, data-driven alerts</a:t>
            </a:r>
          </a:p>
          <a:p>
            <a:r>
              <a:rPr lang="en-US" sz="2000" dirty="0"/>
              <a:t>Advanced statistical calculation for outlier and anomaly detection</a:t>
            </a:r>
          </a:p>
          <a:p>
            <a:r>
              <a:rPr lang="en-US" sz="2000" dirty="0"/>
              <a:t>Drill into dimension values</a:t>
            </a:r>
          </a:p>
          <a:p>
            <a:r>
              <a:rPr lang="en-US" sz="2000" dirty="0"/>
              <a:t>Self service and centralized insights</a:t>
            </a:r>
          </a:p>
          <a:p>
            <a:r>
              <a:rPr lang="en-US" sz="2000" dirty="0"/>
              <a:t>In-context linking to analytics applications</a:t>
            </a:r>
          </a:p>
          <a:p>
            <a:endParaRPr lang="en-US" sz="2000" dirty="0"/>
          </a:p>
          <a:p>
            <a:endParaRPr lang="en-US" sz="2000" dirty="0"/>
          </a:p>
          <a:p>
            <a:pPr marL="0" indent="0" algn="ctr">
              <a:buNone/>
            </a:pPr>
            <a:r>
              <a:rPr lang="en-US" sz="2000" b="1" dirty="0"/>
              <a:t>Enables management by exception</a:t>
            </a:r>
          </a:p>
          <a:p>
            <a:pPr marL="0" indent="0" algn="ctr">
              <a:buNone/>
            </a:pPr>
            <a:r>
              <a:rPr lang="en-US" sz="2000" b="1" dirty="0"/>
              <a:t>Decreases “dashboard fatigue”</a:t>
            </a:r>
          </a:p>
          <a:p>
            <a:pPr marL="0" indent="0" algn="ctr">
              <a:buNone/>
            </a:pPr>
            <a:r>
              <a:rPr lang="en-US" sz="2000" b="1" dirty="0"/>
              <a:t>Drives adoption and action</a:t>
            </a:r>
          </a:p>
        </p:txBody>
      </p:sp>
      <p:pic>
        <p:nvPicPr>
          <p:cNvPr id="7" name="Picture 6">
            <a:extLst>
              <a:ext uri="{FF2B5EF4-FFF2-40B4-BE49-F238E27FC236}">
                <a16:creationId xmlns:a16="http://schemas.microsoft.com/office/drawing/2014/main" id="{11048539-D117-48B5-9A19-2C28940CAB1D}"/>
              </a:ext>
            </a:extLst>
          </p:cNvPr>
          <p:cNvPicPr>
            <a:picLocks noChangeAspect="1"/>
          </p:cNvPicPr>
          <p:nvPr/>
        </p:nvPicPr>
        <p:blipFill>
          <a:blip r:embed="rId3">
            <a:clrChange>
              <a:clrFrom>
                <a:srgbClr val="FFAEC9"/>
              </a:clrFrom>
              <a:clrTo>
                <a:srgbClr val="FFAEC9">
                  <a:alpha val="0"/>
                </a:srgbClr>
              </a:clrTo>
            </a:clrChange>
          </a:blip>
          <a:stretch>
            <a:fillRect/>
          </a:stretch>
        </p:blipFill>
        <p:spPr>
          <a:xfrm>
            <a:off x="1277871" y="2546086"/>
            <a:ext cx="2536848" cy="2037217"/>
          </a:xfrm>
          <a:prstGeom prst="rect">
            <a:avLst/>
          </a:prstGeom>
        </p:spPr>
      </p:pic>
    </p:spTree>
    <p:extLst>
      <p:ext uri="{BB962C8B-B14F-4D97-AF65-F5344CB8AC3E}">
        <p14:creationId xmlns:p14="http://schemas.microsoft.com/office/powerpoint/2010/main" val="4072860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45D5-B4F6-1B47-8A42-F371DA71C8BC}"/>
              </a:ext>
            </a:extLst>
          </p:cNvPr>
          <p:cNvSpPr>
            <a:spLocks noGrp="1"/>
          </p:cNvSpPr>
          <p:nvPr>
            <p:ph type="title"/>
          </p:nvPr>
        </p:nvSpPr>
        <p:spPr/>
        <p:txBody>
          <a:bodyPr/>
          <a:lstStyle/>
          <a:p>
            <a:r>
              <a:rPr lang="en-US" dirty="0"/>
              <a:t>Where It Fits – Actionable Insights</a:t>
            </a:r>
          </a:p>
        </p:txBody>
      </p:sp>
      <p:sp>
        <p:nvSpPr>
          <p:cNvPr id="3" name="Text Placeholder 2">
            <a:extLst>
              <a:ext uri="{FF2B5EF4-FFF2-40B4-BE49-F238E27FC236}">
                <a16:creationId xmlns:a16="http://schemas.microsoft.com/office/drawing/2014/main" id="{F790292A-971B-AD4B-8BF9-9962A99BE29B}"/>
              </a:ext>
            </a:extLst>
          </p:cNvPr>
          <p:cNvSpPr>
            <a:spLocks noGrp="1"/>
          </p:cNvSpPr>
          <p:nvPr>
            <p:ph type="body" sz="quarter" idx="11"/>
          </p:nvPr>
        </p:nvSpPr>
        <p:spPr/>
        <p:txBody>
          <a:bodyPr/>
          <a:lstStyle/>
          <a:p>
            <a:r>
              <a:rPr lang="en-US" dirty="0"/>
              <a:t>Qlik’s end-to-end value chain</a:t>
            </a:r>
          </a:p>
        </p:txBody>
      </p:sp>
      <p:sp>
        <p:nvSpPr>
          <p:cNvPr id="4" name="Pentagon 3">
            <a:extLst>
              <a:ext uri="{FF2B5EF4-FFF2-40B4-BE49-F238E27FC236}">
                <a16:creationId xmlns:a16="http://schemas.microsoft.com/office/drawing/2014/main" id="{B0369B81-A15F-BB44-B823-3F55B1397378}"/>
              </a:ext>
            </a:extLst>
          </p:cNvPr>
          <p:cNvSpPr/>
          <p:nvPr/>
        </p:nvSpPr>
        <p:spPr>
          <a:xfrm>
            <a:off x="471892" y="2562840"/>
            <a:ext cx="2013358" cy="1029177"/>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Enterprise Data Integration</a:t>
            </a:r>
          </a:p>
        </p:txBody>
      </p:sp>
      <p:sp>
        <p:nvSpPr>
          <p:cNvPr id="5" name="Pentagon 4">
            <a:extLst>
              <a:ext uri="{FF2B5EF4-FFF2-40B4-BE49-F238E27FC236}">
                <a16:creationId xmlns:a16="http://schemas.microsoft.com/office/drawing/2014/main" id="{72A1B13E-E732-7C48-AD56-000FE6161622}"/>
              </a:ext>
            </a:extLst>
          </p:cNvPr>
          <p:cNvSpPr/>
          <p:nvPr/>
        </p:nvSpPr>
        <p:spPr>
          <a:xfrm>
            <a:off x="2485250" y="2562840"/>
            <a:ext cx="2013358" cy="1029177"/>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Business-Ready</a:t>
            </a:r>
            <a:br>
              <a:rPr lang="en-US" dirty="0">
                <a:solidFill>
                  <a:schemeClr val="bg1"/>
                </a:solidFill>
              </a:rPr>
            </a:br>
            <a:r>
              <a:rPr lang="en-US" dirty="0">
                <a:solidFill>
                  <a:schemeClr val="bg1"/>
                </a:solidFill>
              </a:rPr>
              <a:t>Data Catalog</a:t>
            </a:r>
          </a:p>
        </p:txBody>
      </p:sp>
      <p:sp>
        <p:nvSpPr>
          <p:cNvPr id="6" name="Pentagon 5">
            <a:extLst>
              <a:ext uri="{FF2B5EF4-FFF2-40B4-BE49-F238E27FC236}">
                <a16:creationId xmlns:a16="http://schemas.microsoft.com/office/drawing/2014/main" id="{358A8863-C46E-704A-B597-2E7FEADAAC4E}"/>
              </a:ext>
            </a:extLst>
          </p:cNvPr>
          <p:cNvSpPr/>
          <p:nvPr/>
        </p:nvSpPr>
        <p:spPr>
          <a:xfrm>
            <a:off x="4489805" y="2562840"/>
            <a:ext cx="2013358" cy="102917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Augmented Analytics</a:t>
            </a:r>
          </a:p>
        </p:txBody>
      </p:sp>
      <p:sp>
        <p:nvSpPr>
          <p:cNvPr id="7" name="Pentagon 6">
            <a:extLst>
              <a:ext uri="{FF2B5EF4-FFF2-40B4-BE49-F238E27FC236}">
                <a16:creationId xmlns:a16="http://schemas.microsoft.com/office/drawing/2014/main" id="{B176F548-F13D-7648-A6FF-E77F4D158076}"/>
              </a:ext>
            </a:extLst>
          </p:cNvPr>
          <p:cNvSpPr/>
          <p:nvPr/>
        </p:nvSpPr>
        <p:spPr>
          <a:xfrm>
            <a:off x="6511966" y="2562840"/>
            <a:ext cx="2013358" cy="1029177"/>
          </a:xfrm>
          <a:prstGeom prst="homePlate">
            <a:avLst/>
          </a:prstGeom>
          <a:solidFill>
            <a:srgbClr val="10CF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Embedded</a:t>
            </a:r>
            <a:br>
              <a:rPr lang="en-US" dirty="0">
                <a:solidFill>
                  <a:schemeClr val="bg1"/>
                </a:solidFill>
              </a:rPr>
            </a:br>
            <a:r>
              <a:rPr lang="en-US" dirty="0">
                <a:solidFill>
                  <a:schemeClr val="bg1"/>
                </a:solidFill>
              </a:rPr>
              <a:t>&amp; Actionable Analytics</a:t>
            </a:r>
          </a:p>
        </p:txBody>
      </p:sp>
      <p:sp>
        <p:nvSpPr>
          <p:cNvPr id="8" name="TextBox 7">
            <a:extLst>
              <a:ext uri="{FF2B5EF4-FFF2-40B4-BE49-F238E27FC236}">
                <a16:creationId xmlns:a16="http://schemas.microsoft.com/office/drawing/2014/main" id="{5510D607-7628-2D4A-ACCE-3036042904F9}"/>
              </a:ext>
            </a:extLst>
          </p:cNvPr>
          <p:cNvSpPr txBox="1"/>
          <p:nvPr/>
        </p:nvSpPr>
        <p:spPr>
          <a:xfrm>
            <a:off x="632170" y="1874520"/>
            <a:ext cx="1056700" cy="461665"/>
          </a:xfrm>
          <a:prstGeom prst="rect">
            <a:avLst/>
          </a:prstGeom>
          <a:noFill/>
        </p:spPr>
        <p:txBody>
          <a:bodyPr wrap="none" rtlCol="0">
            <a:spAutoFit/>
          </a:bodyPr>
          <a:lstStyle/>
          <a:p>
            <a:pPr algn="ctr"/>
            <a:r>
              <a:rPr lang="en-US" sz="2400" i="1" dirty="0">
                <a:latin typeface="Arial" panose="020B0604020202020204" pitchFamily="34" charset="0"/>
                <a:cs typeface="Arial" panose="020B0604020202020204" pitchFamily="34" charset="0"/>
              </a:rPr>
              <a:t>Free it</a:t>
            </a:r>
          </a:p>
        </p:txBody>
      </p:sp>
      <p:sp>
        <p:nvSpPr>
          <p:cNvPr id="9" name="TextBox 8">
            <a:extLst>
              <a:ext uri="{FF2B5EF4-FFF2-40B4-BE49-F238E27FC236}">
                <a16:creationId xmlns:a16="http://schemas.microsoft.com/office/drawing/2014/main" id="{899FC98B-90A1-6247-87F6-52BC70999902}"/>
              </a:ext>
            </a:extLst>
          </p:cNvPr>
          <p:cNvSpPr txBox="1"/>
          <p:nvPr/>
        </p:nvSpPr>
        <p:spPr>
          <a:xfrm>
            <a:off x="2642481" y="1874520"/>
            <a:ext cx="1023037" cy="461665"/>
          </a:xfrm>
          <a:prstGeom prst="rect">
            <a:avLst/>
          </a:prstGeom>
          <a:noFill/>
        </p:spPr>
        <p:txBody>
          <a:bodyPr wrap="none" rtlCol="0">
            <a:spAutoFit/>
          </a:bodyPr>
          <a:lstStyle/>
          <a:p>
            <a:pPr algn="ctr"/>
            <a:r>
              <a:rPr lang="en-US" sz="2400" i="1" dirty="0">
                <a:latin typeface="Arial" panose="020B0604020202020204" pitchFamily="34" charset="0"/>
                <a:cs typeface="Arial" panose="020B0604020202020204" pitchFamily="34" charset="0"/>
              </a:rPr>
              <a:t>Find it</a:t>
            </a:r>
          </a:p>
        </p:txBody>
      </p:sp>
      <p:sp>
        <p:nvSpPr>
          <p:cNvPr id="10" name="TextBox 9">
            <a:extLst>
              <a:ext uri="{FF2B5EF4-FFF2-40B4-BE49-F238E27FC236}">
                <a16:creationId xmlns:a16="http://schemas.microsoft.com/office/drawing/2014/main" id="{6F1EDCC3-7957-D348-BC0B-7856CDE58239}"/>
              </a:ext>
            </a:extLst>
          </p:cNvPr>
          <p:cNvSpPr txBox="1"/>
          <p:nvPr/>
        </p:nvSpPr>
        <p:spPr>
          <a:xfrm>
            <a:off x="4169986" y="1874520"/>
            <a:ext cx="2016899" cy="461665"/>
          </a:xfrm>
          <a:prstGeom prst="rect">
            <a:avLst/>
          </a:prstGeom>
          <a:noFill/>
        </p:spPr>
        <p:txBody>
          <a:bodyPr wrap="none" rtlCol="0">
            <a:spAutoFit/>
          </a:bodyPr>
          <a:lstStyle/>
          <a:p>
            <a:pPr algn="ctr"/>
            <a:r>
              <a:rPr lang="en-US" sz="2400" i="1" dirty="0">
                <a:latin typeface="Arial" panose="020B0604020202020204" pitchFamily="34" charset="0"/>
                <a:cs typeface="Arial" panose="020B0604020202020204" pitchFamily="34" charset="0"/>
              </a:rPr>
              <a:t>Understand it</a:t>
            </a:r>
          </a:p>
        </p:txBody>
      </p:sp>
      <p:sp>
        <p:nvSpPr>
          <p:cNvPr id="11" name="TextBox 10">
            <a:extLst>
              <a:ext uri="{FF2B5EF4-FFF2-40B4-BE49-F238E27FC236}">
                <a16:creationId xmlns:a16="http://schemas.microsoft.com/office/drawing/2014/main" id="{18BC669B-555B-1047-A28D-7B8D7E80BD22}"/>
              </a:ext>
            </a:extLst>
          </p:cNvPr>
          <p:cNvSpPr txBox="1"/>
          <p:nvPr/>
        </p:nvSpPr>
        <p:spPr>
          <a:xfrm>
            <a:off x="6670168" y="1874520"/>
            <a:ext cx="1279517" cy="461665"/>
          </a:xfrm>
          <a:prstGeom prst="rect">
            <a:avLst/>
          </a:prstGeom>
          <a:noFill/>
        </p:spPr>
        <p:txBody>
          <a:bodyPr wrap="none" rtlCol="0">
            <a:spAutoFit/>
          </a:bodyPr>
          <a:lstStyle/>
          <a:p>
            <a:pPr algn="ctr"/>
            <a:r>
              <a:rPr lang="en-US" sz="2400" i="1" dirty="0">
                <a:latin typeface="Arial" panose="020B0604020202020204" pitchFamily="34" charset="0"/>
                <a:cs typeface="Arial" panose="020B0604020202020204" pitchFamily="34" charset="0"/>
              </a:rPr>
              <a:t>Action it</a:t>
            </a:r>
          </a:p>
        </p:txBody>
      </p:sp>
      <p:sp>
        <p:nvSpPr>
          <p:cNvPr id="12" name="TextBox 11">
            <a:extLst>
              <a:ext uri="{FF2B5EF4-FFF2-40B4-BE49-F238E27FC236}">
                <a16:creationId xmlns:a16="http://schemas.microsoft.com/office/drawing/2014/main" id="{6D93DAE3-37CC-6A44-AED9-E83F73E79F1E}"/>
              </a:ext>
            </a:extLst>
          </p:cNvPr>
          <p:cNvSpPr txBox="1"/>
          <p:nvPr/>
        </p:nvSpPr>
        <p:spPr>
          <a:xfrm>
            <a:off x="1551425" y="1874520"/>
            <a:ext cx="492443" cy="461665"/>
          </a:xfrm>
          <a:prstGeom prst="rect">
            <a:avLst/>
          </a:prstGeom>
          <a:noFill/>
        </p:spPr>
        <p:txBody>
          <a:bodyPr wrap="none" rtlCol="0">
            <a:spAutoFit/>
          </a:bodyPr>
          <a:lstStyle/>
          <a:p>
            <a:pPr algn="l"/>
            <a:r>
              <a:rPr lang="en-US" sz="2400"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FC0C30A7-640F-FD43-9093-61690CFF8403}"/>
              </a:ext>
            </a:extLst>
          </p:cNvPr>
          <p:cNvSpPr txBox="1"/>
          <p:nvPr/>
        </p:nvSpPr>
        <p:spPr>
          <a:xfrm>
            <a:off x="3524515" y="1880645"/>
            <a:ext cx="492443" cy="461665"/>
          </a:xfrm>
          <a:prstGeom prst="rect">
            <a:avLst/>
          </a:prstGeom>
          <a:noFill/>
        </p:spPr>
        <p:txBody>
          <a:bodyPr wrap="none" rtlCol="0">
            <a:spAutoFit/>
          </a:bodyPr>
          <a:lstStyle/>
          <a:p>
            <a:pPr algn="l"/>
            <a:r>
              <a:rPr lang="en-US" sz="2400"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C5E3C909-18FE-B645-95D2-4A82D55910D8}"/>
              </a:ext>
            </a:extLst>
          </p:cNvPr>
          <p:cNvSpPr txBox="1"/>
          <p:nvPr/>
        </p:nvSpPr>
        <p:spPr>
          <a:xfrm>
            <a:off x="6036200" y="1874520"/>
            <a:ext cx="492443" cy="461665"/>
          </a:xfrm>
          <a:prstGeom prst="rect">
            <a:avLst/>
          </a:prstGeom>
          <a:noFill/>
        </p:spPr>
        <p:txBody>
          <a:bodyPr wrap="none" rtlCol="0">
            <a:spAutoFit/>
          </a:bodyPr>
          <a:lstStyle/>
          <a:p>
            <a:pPr algn="l"/>
            <a:r>
              <a:rPr lang="en-US" sz="2400" dirty="0">
                <a:latin typeface="Arial" panose="020B0604020202020204" pitchFamily="34" charset="0"/>
                <a:cs typeface="Arial" panose="020B0604020202020204" pitchFamily="34" charset="0"/>
              </a:rPr>
              <a:t>…</a:t>
            </a:r>
          </a:p>
        </p:txBody>
      </p:sp>
      <p:sp>
        <p:nvSpPr>
          <p:cNvPr id="15" name="Left Bracket 14">
            <a:extLst>
              <a:ext uri="{FF2B5EF4-FFF2-40B4-BE49-F238E27FC236}">
                <a16:creationId xmlns:a16="http://schemas.microsoft.com/office/drawing/2014/main" id="{243B12D0-B40D-7C42-AD37-7329FEAB88E1}"/>
              </a:ext>
            </a:extLst>
          </p:cNvPr>
          <p:cNvSpPr/>
          <p:nvPr/>
        </p:nvSpPr>
        <p:spPr>
          <a:xfrm rot="16200000">
            <a:off x="4460538" y="-320516"/>
            <a:ext cx="86814" cy="8042758"/>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B05F38-1A54-184F-8EA9-8B0CB77C95D4}"/>
              </a:ext>
            </a:extLst>
          </p:cNvPr>
          <p:cNvSpPr txBox="1"/>
          <p:nvPr/>
        </p:nvSpPr>
        <p:spPr>
          <a:xfrm>
            <a:off x="3753793" y="3762167"/>
            <a:ext cx="1202189" cy="461665"/>
          </a:xfrm>
          <a:prstGeom prst="rect">
            <a:avLst/>
          </a:prstGeom>
          <a:noFill/>
        </p:spPr>
        <p:txBody>
          <a:bodyPr wrap="none" rtlCol="0">
            <a:spAutoFit/>
          </a:bodyPr>
          <a:lstStyle/>
          <a:p>
            <a:pPr algn="l"/>
            <a:r>
              <a:rPr lang="en-US" sz="2400" i="1" dirty="0">
                <a:latin typeface="Arial" panose="020B0604020202020204" pitchFamily="34" charset="0"/>
                <a:cs typeface="Arial" panose="020B0604020202020204" pitchFamily="34" charset="0"/>
              </a:rPr>
              <a:t>Trust It!</a:t>
            </a:r>
          </a:p>
        </p:txBody>
      </p:sp>
      <p:cxnSp>
        <p:nvCxnSpPr>
          <p:cNvPr id="21" name="Straight Arrow Connector 20">
            <a:extLst>
              <a:ext uri="{FF2B5EF4-FFF2-40B4-BE49-F238E27FC236}">
                <a16:creationId xmlns:a16="http://schemas.microsoft.com/office/drawing/2014/main" id="{D74B1FC6-9206-244A-B94E-DE346FCC1A70}"/>
              </a:ext>
            </a:extLst>
          </p:cNvPr>
          <p:cNvCxnSpPr/>
          <p:nvPr/>
        </p:nvCxnSpPr>
        <p:spPr>
          <a:xfrm flipV="1">
            <a:off x="7414593" y="3949337"/>
            <a:ext cx="0" cy="522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47071D7-529A-2A4F-BA73-11FC6D16A3B4}"/>
              </a:ext>
            </a:extLst>
          </p:cNvPr>
          <p:cNvSpPr/>
          <p:nvPr/>
        </p:nvSpPr>
        <p:spPr>
          <a:xfrm>
            <a:off x="8504860" y="4158530"/>
            <a:ext cx="3141398" cy="1938992"/>
          </a:xfrm>
          <a:prstGeom prst="rect">
            <a:avLst/>
          </a:prstGeom>
        </p:spPr>
        <p:txBody>
          <a:bodyPr wrap="square">
            <a:spAutoFit/>
          </a:bodyPr>
          <a:lstStyle/>
          <a:p>
            <a:pPr marL="285750" indent="-285750" defTabSz="685783">
              <a:buClr>
                <a:srgbClr val="009845"/>
              </a:buClr>
              <a:buFont typeface="Arial" panose="020B0604020202020204" pitchFamily="34" charset="0"/>
              <a:buChar char="•"/>
            </a:pPr>
            <a:r>
              <a:rPr lang="en-US" sz="2000" dirty="0"/>
              <a:t>Intelligent alerting</a:t>
            </a:r>
          </a:p>
          <a:p>
            <a:pPr marL="285750" indent="-285750" defTabSz="685783">
              <a:buClr>
                <a:srgbClr val="009845"/>
              </a:buClr>
              <a:buFont typeface="Arial" panose="020B0604020202020204" pitchFamily="34" charset="0"/>
              <a:buChar char="•"/>
            </a:pPr>
            <a:r>
              <a:rPr lang="en-US" sz="2000" dirty="0"/>
              <a:t>Outlier and anomaly detection</a:t>
            </a:r>
          </a:p>
          <a:p>
            <a:pPr marL="285750" indent="-285750" defTabSz="685783">
              <a:buClr>
                <a:srgbClr val="009845"/>
              </a:buClr>
              <a:buFont typeface="Arial" panose="020B0604020202020204" pitchFamily="34" charset="0"/>
              <a:buChar char="•"/>
            </a:pPr>
            <a:r>
              <a:rPr lang="en-US" sz="2000" dirty="0"/>
              <a:t>Proactive management</a:t>
            </a:r>
          </a:p>
          <a:p>
            <a:pPr marL="285750" indent="-285750" defTabSz="685783">
              <a:buClr>
                <a:srgbClr val="009845"/>
              </a:buClr>
              <a:buFont typeface="Arial" panose="020B0604020202020204" pitchFamily="34" charset="0"/>
              <a:buChar char="•"/>
            </a:pPr>
            <a:r>
              <a:rPr lang="en-US" sz="2000" dirty="0"/>
              <a:t>Timely action</a:t>
            </a:r>
          </a:p>
          <a:p>
            <a:pPr marL="285750" indent="-285750" defTabSz="685783">
              <a:buClr>
                <a:srgbClr val="009845"/>
              </a:buClr>
              <a:buFont typeface="Arial" panose="020B0604020202020204" pitchFamily="34" charset="0"/>
              <a:buChar char="•"/>
            </a:pPr>
            <a:r>
              <a:rPr lang="en-US" sz="2000" dirty="0"/>
              <a:t>Workflow automation</a:t>
            </a:r>
          </a:p>
        </p:txBody>
      </p:sp>
      <p:pic>
        <p:nvPicPr>
          <p:cNvPr id="23" name="Picture 22">
            <a:extLst>
              <a:ext uri="{FF2B5EF4-FFF2-40B4-BE49-F238E27FC236}">
                <a16:creationId xmlns:a16="http://schemas.microsoft.com/office/drawing/2014/main" id="{D2CBFB9D-DF97-4818-9F1B-8333358D6DBA}"/>
              </a:ext>
            </a:extLst>
          </p:cNvPr>
          <p:cNvPicPr>
            <a:picLocks noChangeAspect="1"/>
          </p:cNvPicPr>
          <p:nvPr/>
        </p:nvPicPr>
        <p:blipFill>
          <a:blip r:embed="rId3">
            <a:clrChange>
              <a:clrFrom>
                <a:srgbClr val="FFAEC9"/>
              </a:clrFrom>
              <a:clrTo>
                <a:srgbClr val="FFAEC9">
                  <a:alpha val="0"/>
                </a:srgbClr>
              </a:clrTo>
            </a:clrChange>
          </a:blip>
          <a:stretch>
            <a:fillRect/>
          </a:stretch>
        </p:blipFill>
        <p:spPr>
          <a:xfrm>
            <a:off x="6774834" y="4614268"/>
            <a:ext cx="1279517" cy="1027517"/>
          </a:xfrm>
          <a:prstGeom prst="rect">
            <a:avLst/>
          </a:prstGeom>
        </p:spPr>
      </p:pic>
      <p:sp>
        <p:nvSpPr>
          <p:cNvPr id="18" name="Rectangle 17">
            <a:extLst>
              <a:ext uri="{FF2B5EF4-FFF2-40B4-BE49-F238E27FC236}">
                <a16:creationId xmlns:a16="http://schemas.microsoft.com/office/drawing/2014/main" id="{F5F1DE31-9A4F-4F1F-8D5A-0118F60A4E3C}"/>
              </a:ext>
            </a:extLst>
          </p:cNvPr>
          <p:cNvSpPr/>
          <p:nvPr/>
        </p:nvSpPr>
        <p:spPr>
          <a:xfrm>
            <a:off x="4716555" y="4958201"/>
            <a:ext cx="2058279" cy="461665"/>
          </a:xfrm>
          <a:prstGeom prst="rect">
            <a:avLst/>
          </a:prstGeom>
        </p:spPr>
        <p:txBody>
          <a:bodyPr wrap="square">
            <a:spAutoFit/>
          </a:bodyPr>
          <a:lstStyle/>
          <a:p>
            <a:r>
              <a:rPr lang="en-US" sz="2400" dirty="0"/>
              <a:t>Qlik Alerting</a:t>
            </a:r>
            <a:r>
              <a:rPr lang="en-US" sz="2400" baseline="30000" dirty="0"/>
              <a:t>™</a:t>
            </a:r>
            <a:endParaRPr lang="en-US" sz="2400" dirty="0"/>
          </a:p>
        </p:txBody>
      </p:sp>
    </p:spTree>
    <p:extLst>
      <p:ext uri="{BB962C8B-B14F-4D97-AF65-F5344CB8AC3E}">
        <p14:creationId xmlns:p14="http://schemas.microsoft.com/office/powerpoint/2010/main" val="1425236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FBBB-570D-4EAC-AAEA-CA38A4E7C28F}"/>
              </a:ext>
            </a:extLst>
          </p:cNvPr>
          <p:cNvSpPr>
            <a:spLocks noGrp="1"/>
          </p:cNvSpPr>
          <p:nvPr>
            <p:ph type="title"/>
          </p:nvPr>
        </p:nvSpPr>
        <p:spPr/>
        <p:txBody>
          <a:bodyPr/>
          <a:lstStyle/>
          <a:p>
            <a:r>
              <a:rPr lang="en-US" dirty="0"/>
              <a:t>Qlik Alerting</a:t>
            </a:r>
          </a:p>
        </p:txBody>
      </p:sp>
      <p:sp>
        <p:nvSpPr>
          <p:cNvPr id="3" name="Text Placeholder 2">
            <a:extLst>
              <a:ext uri="{FF2B5EF4-FFF2-40B4-BE49-F238E27FC236}">
                <a16:creationId xmlns:a16="http://schemas.microsoft.com/office/drawing/2014/main" id="{66E2D20E-275B-4F35-B32E-A8FDDBC33DB3}"/>
              </a:ext>
            </a:extLst>
          </p:cNvPr>
          <p:cNvSpPr>
            <a:spLocks noGrp="1"/>
          </p:cNvSpPr>
          <p:nvPr>
            <p:ph type="body" sz="quarter" idx="11"/>
          </p:nvPr>
        </p:nvSpPr>
        <p:spPr/>
        <p:txBody>
          <a:bodyPr/>
          <a:lstStyle/>
          <a:p>
            <a:r>
              <a:rPr lang="en-US" dirty="0"/>
              <a:t>Take Intelligent, Timely Action</a:t>
            </a:r>
          </a:p>
        </p:txBody>
      </p:sp>
      <p:grpSp>
        <p:nvGrpSpPr>
          <p:cNvPr id="5" name="Group 4">
            <a:extLst>
              <a:ext uri="{FF2B5EF4-FFF2-40B4-BE49-F238E27FC236}">
                <a16:creationId xmlns:a16="http://schemas.microsoft.com/office/drawing/2014/main" id="{40B9AE3D-51F6-4562-B72F-7A3DF432EF1F}"/>
              </a:ext>
            </a:extLst>
          </p:cNvPr>
          <p:cNvGrpSpPr/>
          <p:nvPr/>
        </p:nvGrpSpPr>
        <p:grpSpPr>
          <a:xfrm>
            <a:off x="970260" y="2188794"/>
            <a:ext cx="10290971" cy="3610134"/>
            <a:chOff x="970260" y="2188794"/>
            <a:chExt cx="10290971" cy="3610134"/>
          </a:xfrm>
        </p:grpSpPr>
        <p:sp>
          <p:nvSpPr>
            <p:cNvPr id="13" name="Text Placeholder 15">
              <a:extLst>
                <a:ext uri="{FF2B5EF4-FFF2-40B4-BE49-F238E27FC236}">
                  <a16:creationId xmlns:a16="http://schemas.microsoft.com/office/drawing/2014/main" id="{ADF8C972-7876-4F25-AD9B-ECF5885867E6}"/>
                </a:ext>
              </a:extLst>
            </p:cNvPr>
            <p:cNvSpPr txBox="1">
              <a:spLocks/>
            </p:cNvSpPr>
            <p:nvPr/>
          </p:nvSpPr>
          <p:spPr>
            <a:xfrm>
              <a:off x="970260" y="4728989"/>
              <a:ext cx="3047997" cy="106688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accent1"/>
                </a:buClr>
                <a:defRPr/>
              </a:pPr>
              <a:r>
                <a:rPr lang="en-US" sz="1200" dirty="0"/>
                <a:t>Powerful Data-Driven Alerts</a:t>
              </a:r>
            </a:p>
            <a:p>
              <a:pPr>
                <a:spcBef>
                  <a:spcPts val="800"/>
                </a:spcBef>
                <a:buClr>
                  <a:schemeClr val="accent1"/>
                </a:buClr>
                <a:defRPr/>
              </a:pPr>
              <a:r>
                <a:rPr lang="en-US" sz="1200" dirty="0"/>
                <a:t>Advanced Statistical Calculation</a:t>
              </a:r>
            </a:p>
            <a:p>
              <a:pPr>
                <a:spcBef>
                  <a:spcPts val="800"/>
                </a:spcBef>
                <a:buClr>
                  <a:schemeClr val="accent1"/>
                </a:buClr>
                <a:defRPr/>
              </a:pPr>
              <a:r>
                <a:rPr lang="en-US" sz="1200" dirty="0"/>
                <a:t>Drill Into Dimension</a:t>
              </a:r>
            </a:p>
          </p:txBody>
        </p:sp>
        <p:sp>
          <p:nvSpPr>
            <p:cNvPr id="14" name="Text Placeholder 14">
              <a:extLst>
                <a:ext uri="{FF2B5EF4-FFF2-40B4-BE49-F238E27FC236}">
                  <a16:creationId xmlns:a16="http://schemas.microsoft.com/office/drawing/2014/main" id="{30DCE97B-A840-4BAE-B4F7-3AD079A38037}"/>
                </a:ext>
              </a:extLst>
            </p:cNvPr>
            <p:cNvSpPr txBox="1">
              <a:spLocks/>
            </p:cNvSpPr>
            <p:nvPr/>
          </p:nvSpPr>
          <p:spPr>
            <a:xfrm>
              <a:off x="970260" y="3974759"/>
              <a:ext cx="3047999" cy="39246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Sophisticated, Intelligent Alerts</a:t>
              </a:r>
            </a:p>
          </p:txBody>
        </p:sp>
        <p:sp>
          <p:nvSpPr>
            <p:cNvPr id="15" name="Text Placeholder 16">
              <a:extLst>
                <a:ext uri="{FF2B5EF4-FFF2-40B4-BE49-F238E27FC236}">
                  <a16:creationId xmlns:a16="http://schemas.microsoft.com/office/drawing/2014/main" id="{5F966CC7-CB1C-487E-9A03-3A2496349BD4}"/>
                </a:ext>
              </a:extLst>
            </p:cNvPr>
            <p:cNvSpPr txBox="1">
              <a:spLocks/>
            </p:cNvSpPr>
            <p:nvPr/>
          </p:nvSpPr>
          <p:spPr>
            <a:xfrm>
              <a:off x="4591746" y="4728989"/>
              <a:ext cx="3047997" cy="106688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accent1"/>
                </a:buClr>
                <a:defRPr/>
              </a:pPr>
              <a:r>
                <a:rPr lang="en-US" sz="1200" dirty="0"/>
                <a:t>Self-Service Alerting</a:t>
              </a:r>
            </a:p>
            <a:p>
              <a:pPr>
                <a:spcBef>
                  <a:spcPts val="800"/>
                </a:spcBef>
                <a:buClr>
                  <a:schemeClr val="accent1"/>
                </a:buClr>
                <a:defRPr/>
              </a:pPr>
              <a:r>
                <a:rPr lang="en-US" sz="1200" dirty="0"/>
                <a:t>Centralized Alerting &amp; Administration</a:t>
              </a:r>
            </a:p>
            <a:p>
              <a:pPr>
                <a:spcBef>
                  <a:spcPts val="800"/>
                </a:spcBef>
                <a:buClr>
                  <a:schemeClr val="accent1"/>
                </a:buClr>
                <a:defRPr/>
              </a:pPr>
              <a:r>
                <a:rPr lang="en-US" sz="1200" dirty="0"/>
                <a:t>Email and Mobile Delivery</a:t>
              </a:r>
            </a:p>
          </p:txBody>
        </p:sp>
        <p:sp>
          <p:nvSpPr>
            <p:cNvPr id="21" name="Text Placeholder 17">
              <a:extLst>
                <a:ext uri="{FF2B5EF4-FFF2-40B4-BE49-F238E27FC236}">
                  <a16:creationId xmlns:a16="http://schemas.microsoft.com/office/drawing/2014/main" id="{21D8DC45-1B2B-44BD-9F01-3224DA6BA311}"/>
                </a:ext>
              </a:extLst>
            </p:cNvPr>
            <p:cNvSpPr txBox="1">
              <a:spLocks/>
            </p:cNvSpPr>
            <p:nvPr/>
          </p:nvSpPr>
          <p:spPr>
            <a:xfrm>
              <a:off x="4591746" y="3974759"/>
              <a:ext cx="3047999" cy="39246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Self-Service and Centralized Insights</a:t>
              </a:r>
            </a:p>
          </p:txBody>
        </p:sp>
        <p:sp>
          <p:nvSpPr>
            <p:cNvPr id="23" name="Text Placeholder 18">
              <a:extLst>
                <a:ext uri="{FF2B5EF4-FFF2-40B4-BE49-F238E27FC236}">
                  <a16:creationId xmlns:a16="http://schemas.microsoft.com/office/drawing/2014/main" id="{60D97F7F-D34E-4E61-BF3E-FAE4E38AA24B}"/>
                </a:ext>
              </a:extLst>
            </p:cNvPr>
            <p:cNvSpPr txBox="1">
              <a:spLocks/>
            </p:cNvSpPr>
            <p:nvPr/>
          </p:nvSpPr>
          <p:spPr>
            <a:xfrm>
              <a:off x="8213232" y="4732041"/>
              <a:ext cx="3047997" cy="106688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buClr>
                  <a:schemeClr val="accent1"/>
                </a:buClr>
                <a:defRPr/>
              </a:pPr>
              <a:r>
                <a:rPr lang="en-US" sz="1200" dirty="0"/>
                <a:t>Manage by exception</a:t>
              </a:r>
            </a:p>
            <a:p>
              <a:pPr>
                <a:spcBef>
                  <a:spcPts val="800"/>
                </a:spcBef>
                <a:buClr>
                  <a:schemeClr val="accent1"/>
                </a:buClr>
                <a:defRPr/>
              </a:pPr>
              <a:r>
                <a:rPr lang="en-US" sz="1200" dirty="0"/>
                <a:t>Decrease “dashboard fatigue”</a:t>
              </a:r>
            </a:p>
            <a:p>
              <a:pPr>
                <a:spcBef>
                  <a:spcPts val="800"/>
                </a:spcBef>
                <a:buClr>
                  <a:schemeClr val="accent1"/>
                </a:buClr>
                <a:defRPr/>
              </a:pPr>
              <a:r>
                <a:rPr lang="en-US" sz="1200" dirty="0"/>
                <a:t>Promote user engagement with data</a:t>
              </a:r>
            </a:p>
          </p:txBody>
        </p:sp>
        <p:sp>
          <p:nvSpPr>
            <p:cNvPr id="24" name="Text Placeholder 19">
              <a:extLst>
                <a:ext uri="{FF2B5EF4-FFF2-40B4-BE49-F238E27FC236}">
                  <a16:creationId xmlns:a16="http://schemas.microsoft.com/office/drawing/2014/main" id="{096DBE44-114E-4047-B5EC-90DA03B86591}"/>
                </a:ext>
              </a:extLst>
            </p:cNvPr>
            <p:cNvSpPr txBox="1">
              <a:spLocks/>
            </p:cNvSpPr>
            <p:nvPr/>
          </p:nvSpPr>
          <p:spPr>
            <a:xfrm>
              <a:off x="8213232" y="3977812"/>
              <a:ext cx="3047999" cy="392467"/>
            </a:xfrm>
            <a:prstGeom prst="rect">
              <a:avLst/>
            </a:prstGeom>
          </p:spPr>
          <p:txBody>
            <a:bodyPr/>
            <a:lstStyle>
              <a:lvl1pPr marL="228594" indent="-228594" algn="l" defTabSz="914377" rtl="0" eaLnBrk="1" fontAlgn="base" hangingPunct="1">
                <a:lnSpc>
                  <a:spcPct val="90000"/>
                </a:lnSpc>
                <a:spcBef>
                  <a:spcPts val="1000"/>
                </a:spcBef>
                <a:spcAft>
                  <a:spcPct val="0"/>
                </a:spcAft>
                <a:buClr>
                  <a:schemeClr val="accent5"/>
                </a:buClr>
                <a:buFont typeface="Arial" charset="0"/>
                <a:buChar char="•"/>
                <a:defRPr sz="2800" b="0" i="0" kern="1200">
                  <a:solidFill>
                    <a:schemeClr val="tx1"/>
                  </a:solidFill>
                  <a:latin typeface="Arial" charset="0"/>
                  <a:ea typeface="Arial" charset="0"/>
                  <a:cs typeface="Arial" charset="0"/>
                </a:defRPr>
              </a:lvl1pPr>
              <a:lvl2pPr marL="685783" indent="-228594" algn="l" defTabSz="914377" rtl="0" eaLnBrk="1" fontAlgn="base" hangingPunct="1">
                <a:lnSpc>
                  <a:spcPct val="90000"/>
                </a:lnSpc>
                <a:spcBef>
                  <a:spcPts val="500"/>
                </a:spcBef>
                <a:spcAft>
                  <a:spcPct val="0"/>
                </a:spcAft>
                <a:buClr>
                  <a:schemeClr val="accent5"/>
                </a:buClr>
                <a:buFont typeface="Arial" charset="0"/>
                <a:buChar char="•"/>
                <a:defRPr b="0" i="0" kern="1200">
                  <a:solidFill>
                    <a:schemeClr val="tx1"/>
                  </a:solidFill>
                  <a:latin typeface="Arial" charset="0"/>
                  <a:ea typeface="Arial" charset="0"/>
                  <a:cs typeface="Arial" charset="0"/>
                </a:defRPr>
              </a:lvl2pPr>
              <a:lvl3pPr marL="1142971" indent="-228594" algn="l" defTabSz="914377" rtl="0" eaLnBrk="1" fontAlgn="base" hangingPunct="1">
                <a:lnSpc>
                  <a:spcPct val="90000"/>
                </a:lnSpc>
                <a:spcBef>
                  <a:spcPts val="500"/>
                </a:spcBef>
                <a:spcAft>
                  <a:spcPct val="0"/>
                </a:spcAft>
                <a:buClr>
                  <a:schemeClr val="accent5"/>
                </a:buClr>
                <a:buFont typeface="Arial" charset="0"/>
                <a:buChar char="•"/>
                <a:defRPr sz="2000" b="0" i="0" kern="1200">
                  <a:solidFill>
                    <a:schemeClr val="tx1"/>
                  </a:solidFill>
                  <a:latin typeface="Arial" charset="0"/>
                  <a:ea typeface="Arial" charset="0"/>
                  <a:cs typeface="Arial" charset="0"/>
                </a:defRPr>
              </a:lvl3pPr>
              <a:lvl4pPr marL="1600160"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4pPr>
              <a:lvl5pPr marL="2057349" indent="-228594" algn="l" defTabSz="914377" rtl="0" eaLnBrk="1" fontAlgn="base" hangingPunct="1">
                <a:lnSpc>
                  <a:spcPct val="90000"/>
                </a:lnSpc>
                <a:spcBef>
                  <a:spcPts val="500"/>
                </a:spcBef>
                <a:spcAft>
                  <a:spcPct val="0"/>
                </a:spcAft>
                <a:buClr>
                  <a:schemeClr val="accent5"/>
                </a:buClr>
                <a:buFont typeface="Arial" charset="0"/>
                <a:buChar char="•"/>
                <a:defRPr sz="1733" b="0" i="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Drive Adoption and Action</a:t>
              </a:r>
            </a:p>
          </p:txBody>
        </p:sp>
        <p:pic>
          <p:nvPicPr>
            <p:cNvPr id="25" name="Picture 24">
              <a:extLst>
                <a:ext uri="{FF2B5EF4-FFF2-40B4-BE49-F238E27FC236}">
                  <a16:creationId xmlns:a16="http://schemas.microsoft.com/office/drawing/2014/main" id="{A12151F4-512C-415F-A964-4E52B2689B73}"/>
                </a:ext>
              </a:extLst>
            </p:cNvPr>
            <p:cNvPicPr>
              <a:picLocks noChangeAspect="1"/>
            </p:cNvPicPr>
            <p:nvPr/>
          </p:nvPicPr>
          <p:blipFill>
            <a:blip r:embed="rId3">
              <a:clrChange>
                <a:clrFrom>
                  <a:srgbClr val="FFAEC9"/>
                </a:clrFrom>
                <a:clrTo>
                  <a:srgbClr val="FFAEC9">
                    <a:alpha val="0"/>
                  </a:srgbClr>
                </a:clrTo>
              </a:clrChange>
            </a:blip>
            <a:stretch>
              <a:fillRect/>
            </a:stretch>
          </p:blipFill>
          <p:spPr>
            <a:xfrm>
              <a:off x="1460499" y="2188794"/>
              <a:ext cx="1724026" cy="1384480"/>
            </a:xfrm>
            <a:prstGeom prst="rect">
              <a:avLst/>
            </a:prstGeom>
          </p:spPr>
        </p:pic>
        <p:grpSp>
          <p:nvGrpSpPr>
            <p:cNvPr id="26" name="Group 25">
              <a:extLst>
                <a:ext uri="{FF2B5EF4-FFF2-40B4-BE49-F238E27FC236}">
                  <a16:creationId xmlns:a16="http://schemas.microsoft.com/office/drawing/2014/main" id="{ACDDB11F-68D2-44F2-9D34-BD1958124C31}"/>
                </a:ext>
              </a:extLst>
            </p:cNvPr>
            <p:cNvGrpSpPr/>
            <p:nvPr/>
          </p:nvGrpSpPr>
          <p:grpSpPr>
            <a:xfrm>
              <a:off x="4542308" y="2188794"/>
              <a:ext cx="3056583" cy="1299105"/>
              <a:chOff x="4755482" y="2695746"/>
              <a:chExt cx="2559690" cy="1087916"/>
            </a:xfrm>
          </p:grpSpPr>
          <p:pic>
            <p:nvPicPr>
              <p:cNvPr id="27" name="Picture 26">
                <a:extLst>
                  <a:ext uri="{FF2B5EF4-FFF2-40B4-BE49-F238E27FC236}">
                    <a16:creationId xmlns:a16="http://schemas.microsoft.com/office/drawing/2014/main" id="{846DD80A-A5CC-4220-80FA-EDEA6151D961}"/>
                  </a:ext>
                </a:extLst>
              </p:cNvPr>
              <p:cNvPicPr>
                <a:picLocks noChangeAspect="1"/>
              </p:cNvPicPr>
              <p:nvPr/>
            </p:nvPicPr>
            <p:blipFill>
              <a:blip r:embed="rId4">
                <a:clrChange>
                  <a:clrFrom>
                    <a:srgbClr val="FFAEC9"/>
                  </a:clrFrom>
                  <a:clrTo>
                    <a:srgbClr val="FFAEC9">
                      <a:alpha val="0"/>
                    </a:srgbClr>
                  </a:clrTo>
                </a:clrChange>
              </a:blip>
              <a:stretch>
                <a:fillRect/>
              </a:stretch>
            </p:blipFill>
            <p:spPr>
              <a:xfrm>
                <a:off x="4755482" y="2695746"/>
                <a:ext cx="1340518" cy="1072414"/>
              </a:xfrm>
              <a:prstGeom prst="rect">
                <a:avLst/>
              </a:prstGeom>
            </p:spPr>
          </p:pic>
          <p:pic>
            <p:nvPicPr>
              <p:cNvPr id="28" name="Picture 27">
                <a:extLst>
                  <a:ext uri="{FF2B5EF4-FFF2-40B4-BE49-F238E27FC236}">
                    <a16:creationId xmlns:a16="http://schemas.microsoft.com/office/drawing/2014/main" id="{039ED2D3-D6F0-4445-86C0-E93276AF6E23}"/>
                  </a:ext>
                </a:extLst>
              </p:cNvPr>
              <p:cNvPicPr>
                <a:picLocks noChangeAspect="1"/>
              </p:cNvPicPr>
              <p:nvPr/>
            </p:nvPicPr>
            <p:blipFill>
              <a:blip r:embed="rId5">
                <a:clrChange>
                  <a:clrFrom>
                    <a:srgbClr val="FFAEC9"/>
                  </a:clrFrom>
                  <a:clrTo>
                    <a:srgbClr val="FFAEC9">
                      <a:alpha val="0"/>
                    </a:srgbClr>
                  </a:clrTo>
                </a:clrChange>
              </a:blip>
              <a:stretch>
                <a:fillRect/>
              </a:stretch>
            </p:blipFill>
            <p:spPr>
              <a:xfrm>
                <a:off x="6155760" y="2701544"/>
                <a:ext cx="1159412" cy="1082118"/>
              </a:xfrm>
              <a:prstGeom prst="rect">
                <a:avLst/>
              </a:prstGeom>
            </p:spPr>
          </p:pic>
        </p:grpSp>
        <p:pic>
          <p:nvPicPr>
            <p:cNvPr id="4" name="Picture 3">
              <a:extLst>
                <a:ext uri="{FF2B5EF4-FFF2-40B4-BE49-F238E27FC236}">
                  <a16:creationId xmlns:a16="http://schemas.microsoft.com/office/drawing/2014/main" id="{5F4FDDD1-6889-4FD7-A6D3-CEAD1F73150D}"/>
                </a:ext>
              </a:extLst>
            </p:cNvPr>
            <p:cNvPicPr>
              <a:picLocks noChangeAspect="1"/>
            </p:cNvPicPr>
            <p:nvPr/>
          </p:nvPicPr>
          <p:blipFill>
            <a:blip r:embed="rId6">
              <a:clrChange>
                <a:clrFrom>
                  <a:srgbClr val="FFAEC9"/>
                </a:clrFrom>
                <a:clrTo>
                  <a:srgbClr val="FFAEC9">
                    <a:alpha val="0"/>
                  </a:srgbClr>
                </a:clrTo>
              </a:clrChange>
            </a:blip>
            <a:stretch>
              <a:fillRect/>
            </a:stretch>
          </p:blipFill>
          <p:spPr>
            <a:xfrm>
              <a:off x="8964791" y="2195718"/>
              <a:ext cx="1384480" cy="1384480"/>
            </a:xfrm>
            <a:prstGeom prst="rect">
              <a:avLst/>
            </a:prstGeom>
          </p:spPr>
        </p:pic>
      </p:grpSp>
    </p:spTree>
    <p:extLst>
      <p:ext uri="{BB962C8B-B14F-4D97-AF65-F5344CB8AC3E}">
        <p14:creationId xmlns:p14="http://schemas.microsoft.com/office/powerpoint/2010/main" val="4113156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8260D1-3054-495A-9A07-3FDA33368795}"/>
              </a:ext>
            </a:extLst>
          </p:cNvPr>
          <p:cNvSpPr>
            <a:spLocks noGrp="1"/>
          </p:cNvSpPr>
          <p:nvPr>
            <p:ph type="title"/>
          </p:nvPr>
        </p:nvSpPr>
        <p:spPr/>
        <p:txBody>
          <a:bodyPr/>
          <a:lstStyle/>
          <a:p>
            <a:r>
              <a:rPr lang="en-US" dirty="0"/>
              <a:t>Sophisticated, Intelligent Alerts</a:t>
            </a:r>
          </a:p>
        </p:txBody>
      </p:sp>
      <p:sp>
        <p:nvSpPr>
          <p:cNvPr id="11" name="Text Placeholder 10">
            <a:extLst>
              <a:ext uri="{FF2B5EF4-FFF2-40B4-BE49-F238E27FC236}">
                <a16:creationId xmlns:a16="http://schemas.microsoft.com/office/drawing/2014/main" id="{7283E8D9-3313-4CF4-AD26-CBC9151F029A}"/>
              </a:ext>
            </a:extLst>
          </p:cNvPr>
          <p:cNvSpPr>
            <a:spLocks noGrp="1"/>
          </p:cNvSpPr>
          <p:nvPr>
            <p:ph type="body" sz="quarter" idx="10"/>
          </p:nvPr>
        </p:nvSpPr>
        <p:spPr/>
        <p:txBody>
          <a:bodyPr>
            <a:normAutofit lnSpcReduction="10000"/>
          </a:bodyPr>
          <a:lstStyle/>
          <a:p>
            <a:r>
              <a:rPr lang="en-US" sz="2000" dirty="0"/>
              <a:t>Powerful, data-driven alerting</a:t>
            </a:r>
          </a:p>
          <a:p>
            <a:r>
              <a:rPr lang="en-US" sz="2000" dirty="0"/>
              <a:t>Advanced statistical calculation and trending for outlier and anomaly detection</a:t>
            </a:r>
          </a:p>
          <a:p>
            <a:r>
              <a:rPr lang="en-US" sz="2000" dirty="0"/>
              <a:t>Comparisons and complex nested alert logic</a:t>
            </a:r>
          </a:p>
          <a:p>
            <a:r>
              <a:rPr lang="en-US" sz="2000" dirty="0"/>
              <a:t>Drill-into dimension values</a:t>
            </a:r>
          </a:p>
          <a:p>
            <a:pPr lvl="1"/>
            <a:r>
              <a:rPr lang="en-US" sz="1800" dirty="0"/>
              <a:t>Deliver multiple dimension values grouped in a single alert</a:t>
            </a:r>
          </a:p>
          <a:p>
            <a:pPr lvl="1"/>
            <a:r>
              <a:rPr lang="en-US" sz="1800" dirty="0"/>
              <a:t>Loop through dimension values to trigger multiple alerts</a:t>
            </a:r>
          </a:p>
          <a:p>
            <a:r>
              <a:rPr lang="en-US" sz="2000" dirty="0"/>
              <a:t>Context-awareness – alerts run based on specific selection states</a:t>
            </a:r>
          </a:p>
        </p:txBody>
      </p:sp>
      <p:pic>
        <p:nvPicPr>
          <p:cNvPr id="6" name="Picture 5" descr="A close up of a sign&#10;&#10;Description automatically generated">
            <a:extLst>
              <a:ext uri="{FF2B5EF4-FFF2-40B4-BE49-F238E27FC236}">
                <a16:creationId xmlns:a16="http://schemas.microsoft.com/office/drawing/2014/main" id="{7E2FB95A-83B1-4602-9644-D3C90296B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642" y="4945442"/>
            <a:ext cx="1265620" cy="1265620"/>
          </a:xfrm>
          <a:prstGeom prst="rect">
            <a:avLst/>
          </a:prstGeom>
        </p:spPr>
      </p:pic>
      <p:pic>
        <p:nvPicPr>
          <p:cNvPr id="5" name="Picture 4">
            <a:extLst>
              <a:ext uri="{FF2B5EF4-FFF2-40B4-BE49-F238E27FC236}">
                <a16:creationId xmlns:a16="http://schemas.microsoft.com/office/drawing/2014/main" id="{C1853E3B-8C28-48AF-9E6E-A81EFFF84C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9410" y="1375338"/>
            <a:ext cx="3034802" cy="48357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1988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8260D1-3054-495A-9A07-3FDA33368795}"/>
              </a:ext>
            </a:extLst>
          </p:cNvPr>
          <p:cNvSpPr>
            <a:spLocks noGrp="1"/>
          </p:cNvSpPr>
          <p:nvPr>
            <p:ph type="title"/>
          </p:nvPr>
        </p:nvSpPr>
        <p:spPr/>
        <p:txBody>
          <a:bodyPr/>
          <a:lstStyle/>
          <a:p>
            <a:r>
              <a:rPr lang="en-US" dirty="0"/>
              <a:t>Self-Service and Centralized Insights</a:t>
            </a:r>
          </a:p>
        </p:txBody>
      </p:sp>
      <p:sp>
        <p:nvSpPr>
          <p:cNvPr id="11" name="Text Placeholder 10">
            <a:extLst>
              <a:ext uri="{FF2B5EF4-FFF2-40B4-BE49-F238E27FC236}">
                <a16:creationId xmlns:a16="http://schemas.microsoft.com/office/drawing/2014/main" id="{7283E8D9-3313-4CF4-AD26-CBC9151F029A}"/>
              </a:ext>
            </a:extLst>
          </p:cNvPr>
          <p:cNvSpPr>
            <a:spLocks noGrp="1"/>
          </p:cNvSpPr>
          <p:nvPr>
            <p:ph type="body" sz="quarter" idx="10"/>
          </p:nvPr>
        </p:nvSpPr>
        <p:spPr/>
        <p:txBody>
          <a:bodyPr>
            <a:normAutofit fontScale="92500" lnSpcReduction="10000"/>
          </a:bodyPr>
          <a:lstStyle/>
          <a:p>
            <a:pPr>
              <a:spcBef>
                <a:spcPts val="1800"/>
              </a:spcBef>
              <a:buClr>
                <a:schemeClr val="accent1"/>
              </a:buClr>
              <a:defRPr/>
            </a:pPr>
            <a:r>
              <a:rPr lang="en-US" sz="2000" dirty="0"/>
              <a:t>Self-Service Alerting</a:t>
            </a:r>
          </a:p>
          <a:p>
            <a:pPr lvl="1">
              <a:spcBef>
                <a:spcPts val="600"/>
              </a:spcBef>
              <a:buClr>
                <a:schemeClr val="accent1"/>
              </a:buClr>
              <a:defRPr/>
            </a:pPr>
            <a:r>
              <a:rPr lang="en-US" sz="1800" dirty="0"/>
              <a:t>Available through Qlik Sense UI</a:t>
            </a:r>
          </a:p>
          <a:p>
            <a:pPr>
              <a:spcBef>
                <a:spcPts val="1800"/>
              </a:spcBef>
              <a:buClr>
                <a:schemeClr val="accent1"/>
              </a:buClr>
              <a:defRPr/>
            </a:pPr>
            <a:r>
              <a:rPr lang="en-US" sz="2000" dirty="0"/>
              <a:t>Centralized Alerting &amp; Administration</a:t>
            </a:r>
          </a:p>
          <a:p>
            <a:pPr lvl="1">
              <a:spcBef>
                <a:spcPts val="600"/>
              </a:spcBef>
              <a:buClr>
                <a:schemeClr val="accent1"/>
              </a:buClr>
              <a:defRPr/>
            </a:pPr>
            <a:r>
              <a:rPr lang="en-US" sz="1800" dirty="0"/>
              <a:t>Robust application for centralized alert setup and administration</a:t>
            </a:r>
          </a:p>
          <a:p>
            <a:pPr>
              <a:spcBef>
                <a:spcPts val="1800"/>
              </a:spcBef>
              <a:buClr>
                <a:schemeClr val="accent1"/>
              </a:buClr>
              <a:defRPr/>
            </a:pPr>
            <a:r>
              <a:rPr lang="en-US" sz="2000" dirty="0"/>
              <a:t>Email and Mobile Delivery</a:t>
            </a:r>
          </a:p>
          <a:p>
            <a:pPr>
              <a:spcBef>
                <a:spcPts val="1800"/>
              </a:spcBef>
              <a:buClr>
                <a:schemeClr val="accent1"/>
              </a:buClr>
              <a:defRPr/>
            </a:pPr>
            <a:r>
              <a:rPr lang="en-US" sz="2000" dirty="0"/>
              <a:t>System alerts and notifications</a:t>
            </a:r>
          </a:p>
          <a:p>
            <a:pPr>
              <a:spcBef>
                <a:spcPts val="1800"/>
              </a:spcBef>
              <a:buClr>
                <a:schemeClr val="accent1"/>
              </a:buClr>
              <a:defRPr/>
            </a:pPr>
            <a:r>
              <a:rPr lang="en-US" sz="2000" dirty="0"/>
              <a:t>Scheduled or run on app reloads</a:t>
            </a:r>
          </a:p>
          <a:p>
            <a:pPr>
              <a:spcBef>
                <a:spcPts val="1800"/>
              </a:spcBef>
              <a:buClr>
                <a:schemeClr val="accent1"/>
              </a:buClr>
              <a:defRPr/>
            </a:pPr>
            <a:r>
              <a:rPr lang="en-US" sz="2000" dirty="0"/>
              <a:t>Dedicated mobile apps</a:t>
            </a:r>
          </a:p>
          <a:p>
            <a:pPr lvl="1">
              <a:spcBef>
                <a:spcPts val="600"/>
              </a:spcBef>
              <a:buClr>
                <a:schemeClr val="accent1"/>
              </a:buClr>
              <a:defRPr/>
            </a:pPr>
            <a:r>
              <a:rPr lang="en-US" sz="1800" dirty="0"/>
              <a:t>For iOS and Android</a:t>
            </a:r>
          </a:p>
          <a:p>
            <a:pPr lvl="1">
              <a:spcBef>
                <a:spcPts val="600"/>
              </a:spcBef>
              <a:buClr>
                <a:schemeClr val="accent1"/>
              </a:buClr>
              <a:defRPr/>
            </a:pPr>
            <a:r>
              <a:rPr lang="en-US" sz="1800" dirty="0"/>
              <a:t>Push notifications</a:t>
            </a:r>
          </a:p>
        </p:txBody>
      </p:sp>
      <p:pic>
        <p:nvPicPr>
          <p:cNvPr id="9" name="Picture 8">
            <a:extLst>
              <a:ext uri="{FF2B5EF4-FFF2-40B4-BE49-F238E27FC236}">
                <a16:creationId xmlns:a16="http://schemas.microsoft.com/office/drawing/2014/main" id="{422F1543-206F-4A4A-9890-EBAD04B15DAB}"/>
              </a:ext>
            </a:extLst>
          </p:cNvPr>
          <p:cNvPicPr>
            <a:picLocks noChangeAspect="1"/>
          </p:cNvPicPr>
          <p:nvPr/>
        </p:nvPicPr>
        <p:blipFill>
          <a:blip r:embed="rId3"/>
          <a:stretch>
            <a:fillRect/>
          </a:stretch>
        </p:blipFill>
        <p:spPr>
          <a:xfrm>
            <a:off x="6607896" y="1860530"/>
            <a:ext cx="1274687" cy="1023929"/>
          </a:xfrm>
          <a:prstGeom prst="rect">
            <a:avLst/>
          </a:prstGeom>
        </p:spPr>
      </p:pic>
      <p:sp>
        <p:nvSpPr>
          <p:cNvPr id="17" name="Flowchart: Manual Operation 16">
            <a:extLst>
              <a:ext uri="{FF2B5EF4-FFF2-40B4-BE49-F238E27FC236}">
                <a16:creationId xmlns:a16="http://schemas.microsoft.com/office/drawing/2014/main" id="{E91B480D-751D-4A27-B382-333C9BD5832B}"/>
              </a:ext>
            </a:extLst>
          </p:cNvPr>
          <p:cNvSpPr/>
          <p:nvPr/>
        </p:nvSpPr>
        <p:spPr>
          <a:xfrm rot="5400000">
            <a:off x="7443258" y="2004578"/>
            <a:ext cx="1445705" cy="62420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2247 w 10000"/>
              <a:gd name="connsiteY3" fmla="*/ 10000 h 10000"/>
              <a:gd name="connsiteX4" fmla="*/ 0 w 10000"/>
              <a:gd name="connsiteY4" fmla="*/ 0 h 10000"/>
              <a:gd name="connsiteX0" fmla="*/ 0 w 10000"/>
              <a:gd name="connsiteY0" fmla="*/ 0 h 10000"/>
              <a:gd name="connsiteX1" fmla="*/ 10000 w 10000"/>
              <a:gd name="connsiteY1" fmla="*/ 0 h 10000"/>
              <a:gd name="connsiteX2" fmla="*/ 7630 w 10000"/>
              <a:gd name="connsiteY2" fmla="*/ 10000 h 10000"/>
              <a:gd name="connsiteX3" fmla="*/ 2247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7630" y="10000"/>
                </a:lnTo>
                <a:lnTo>
                  <a:pt x="2247" y="10000"/>
                </a:lnTo>
                <a:lnTo>
                  <a:pt x="0" y="0"/>
                </a:lnTo>
                <a:close/>
              </a:path>
            </a:pathLst>
          </a:cu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 name="Picture 1">
            <a:extLst>
              <a:ext uri="{FF2B5EF4-FFF2-40B4-BE49-F238E27FC236}">
                <a16:creationId xmlns:a16="http://schemas.microsoft.com/office/drawing/2014/main" id="{5ABA64D3-4714-4641-83AC-8DE8B4393B81}"/>
              </a:ext>
            </a:extLst>
          </p:cNvPr>
          <p:cNvPicPr>
            <a:picLocks noChangeAspect="1"/>
          </p:cNvPicPr>
          <p:nvPr/>
        </p:nvPicPr>
        <p:blipFill>
          <a:blip r:embed="rId4"/>
          <a:stretch>
            <a:fillRect/>
          </a:stretch>
        </p:blipFill>
        <p:spPr>
          <a:xfrm>
            <a:off x="8478215" y="1600179"/>
            <a:ext cx="3146724" cy="1430329"/>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6910FA55-9D61-4C1E-ADB7-65138FDFFEAB}"/>
              </a:ext>
            </a:extLst>
          </p:cNvPr>
          <p:cNvGrpSpPr/>
          <p:nvPr/>
        </p:nvGrpSpPr>
        <p:grpSpPr>
          <a:xfrm>
            <a:off x="6690610" y="3476239"/>
            <a:ext cx="4457118" cy="2850756"/>
            <a:chOff x="1956266" y="2300483"/>
            <a:chExt cx="6695766" cy="4282587"/>
          </a:xfrm>
        </p:grpSpPr>
        <p:pic>
          <p:nvPicPr>
            <p:cNvPr id="8" name="Picture 7" descr="A screenshot of a cell phone&#10;&#10;Description automatically generated">
              <a:extLst>
                <a:ext uri="{FF2B5EF4-FFF2-40B4-BE49-F238E27FC236}">
                  <a16:creationId xmlns:a16="http://schemas.microsoft.com/office/drawing/2014/main" id="{E2BD9412-578D-40C5-8F37-737A30FC1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266" y="2300483"/>
              <a:ext cx="5442161" cy="334611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Picture 12" descr="A screenshot of a social media post&#10;&#10;Description automatically generated">
              <a:extLst>
                <a:ext uri="{FF2B5EF4-FFF2-40B4-BE49-F238E27FC236}">
                  <a16:creationId xmlns:a16="http://schemas.microsoft.com/office/drawing/2014/main" id="{8AFE1550-2F0D-44C2-B126-35A81F295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551" y="3245979"/>
              <a:ext cx="5427481" cy="3337091"/>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16545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8DAE49D-AF10-4FB4-975F-19DACC07EC8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p:blipFill>
        <p:spPr>
          <a:xfrm flipH="1">
            <a:off x="0" y="2936"/>
            <a:ext cx="6079067" cy="6852127"/>
          </a:xfrm>
        </p:spPr>
      </p:pic>
      <p:sp>
        <p:nvSpPr>
          <p:cNvPr id="5" name="Title 4">
            <a:extLst>
              <a:ext uri="{FF2B5EF4-FFF2-40B4-BE49-F238E27FC236}">
                <a16:creationId xmlns:a16="http://schemas.microsoft.com/office/drawing/2014/main" id="{027C0B9E-CDE2-49F3-AE39-10045C95C8DA}"/>
              </a:ext>
            </a:extLst>
          </p:cNvPr>
          <p:cNvSpPr>
            <a:spLocks noGrp="1"/>
          </p:cNvSpPr>
          <p:nvPr>
            <p:ph type="title"/>
          </p:nvPr>
        </p:nvSpPr>
        <p:spPr/>
        <p:txBody>
          <a:bodyPr/>
          <a:lstStyle/>
          <a:p>
            <a:r>
              <a:rPr lang="en-US" dirty="0"/>
              <a:t>Drive Adoption and Action</a:t>
            </a:r>
          </a:p>
        </p:txBody>
      </p:sp>
      <p:sp>
        <p:nvSpPr>
          <p:cNvPr id="8" name="Text Placeholder 7">
            <a:extLst>
              <a:ext uri="{FF2B5EF4-FFF2-40B4-BE49-F238E27FC236}">
                <a16:creationId xmlns:a16="http://schemas.microsoft.com/office/drawing/2014/main" id="{7FB2F565-9165-418D-8A30-3EE1520FE1DA}"/>
              </a:ext>
            </a:extLst>
          </p:cNvPr>
          <p:cNvSpPr>
            <a:spLocks noGrp="1"/>
          </p:cNvSpPr>
          <p:nvPr>
            <p:ph type="body" sz="quarter" idx="16"/>
          </p:nvPr>
        </p:nvSpPr>
        <p:spPr>
          <a:xfrm>
            <a:off x="6603275" y="1900363"/>
            <a:ext cx="5218192" cy="4027302"/>
          </a:xfrm>
        </p:spPr>
        <p:txBody>
          <a:bodyPr>
            <a:noAutofit/>
          </a:bodyPr>
          <a:lstStyle/>
          <a:p>
            <a:pPr>
              <a:spcBef>
                <a:spcPts val="1800"/>
              </a:spcBef>
            </a:pPr>
            <a:r>
              <a:rPr lang="en-US" sz="2000" dirty="0"/>
              <a:t>Enable management by exception</a:t>
            </a:r>
          </a:p>
          <a:p>
            <a:pPr lvl="1">
              <a:spcBef>
                <a:spcPts val="600"/>
              </a:spcBef>
            </a:pPr>
            <a:r>
              <a:rPr lang="en-US" sz="1733" dirty="0"/>
              <a:t>Proactively monitor and manage the business</a:t>
            </a:r>
          </a:p>
          <a:p>
            <a:pPr lvl="1">
              <a:spcBef>
                <a:spcPts val="600"/>
              </a:spcBef>
            </a:pPr>
            <a:r>
              <a:rPr lang="en-US" sz="1800" dirty="0"/>
              <a:t>Unlike other products alerts are data-driven, not tied to specific visualizations</a:t>
            </a:r>
            <a:endParaRPr lang="en-US" sz="1733" dirty="0"/>
          </a:p>
          <a:p>
            <a:pPr>
              <a:spcBef>
                <a:spcPts val="1800"/>
              </a:spcBef>
            </a:pPr>
            <a:r>
              <a:rPr lang="en-US" sz="2000" dirty="0"/>
              <a:t>Decreases “dashboard fatigue”</a:t>
            </a:r>
          </a:p>
          <a:p>
            <a:pPr lvl="1">
              <a:spcBef>
                <a:spcPts val="600"/>
              </a:spcBef>
            </a:pPr>
            <a:r>
              <a:rPr lang="en-US" sz="1733" dirty="0"/>
              <a:t>Through </a:t>
            </a:r>
            <a:r>
              <a:rPr lang="en-US" sz="1733" i="1" dirty="0"/>
              <a:t>in-context </a:t>
            </a:r>
            <a:r>
              <a:rPr lang="en-US" sz="1733" dirty="0"/>
              <a:t>linking to analytics applications</a:t>
            </a:r>
          </a:p>
          <a:p>
            <a:pPr lvl="1">
              <a:spcBef>
                <a:spcPts val="600"/>
              </a:spcBef>
            </a:pPr>
            <a:r>
              <a:rPr lang="en-US" sz="1800" dirty="0"/>
              <a:t>To the right sheet, with the right selection state applied</a:t>
            </a:r>
            <a:endParaRPr lang="en-US" sz="1733" dirty="0"/>
          </a:p>
          <a:p>
            <a:pPr>
              <a:spcBef>
                <a:spcPts val="1800"/>
              </a:spcBef>
            </a:pPr>
            <a:r>
              <a:rPr lang="en-US" sz="2067" dirty="0"/>
              <a:t>Promotes user engagement, data-driven decisions, and action based on insight</a:t>
            </a:r>
          </a:p>
          <a:p>
            <a:pPr lvl="1">
              <a:spcBef>
                <a:spcPts val="1800"/>
              </a:spcBef>
            </a:pPr>
            <a:endParaRPr lang="en-US" sz="1800" dirty="0"/>
          </a:p>
        </p:txBody>
      </p:sp>
    </p:spTree>
    <p:extLst>
      <p:ext uri="{BB962C8B-B14F-4D97-AF65-F5344CB8AC3E}">
        <p14:creationId xmlns:p14="http://schemas.microsoft.com/office/powerpoint/2010/main" val="1891440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oxi_talend_corporate_deck_2015">
  <a:themeElements>
    <a:clrScheme name="Custom 11">
      <a:dk1>
        <a:srgbClr val="545659"/>
      </a:dk1>
      <a:lt1>
        <a:srgbClr val="FFFFFF"/>
      </a:lt1>
      <a:dk2>
        <a:srgbClr val="244B59"/>
      </a:dk2>
      <a:lt2>
        <a:srgbClr val="1C345E"/>
      </a:lt2>
      <a:accent1>
        <a:srgbClr val="006580"/>
      </a:accent1>
      <a:accent2>
        <a:srgbClr val="870064"/>
      </a:accent2>
      <a:accent3>
        <a:srgbClr val="005CB9"/>
      </a:accent3>
      <a:accent4>
        <a:srgbClr val="156838"/>
      </a:accent4>
      <a:accent5>
        <a:srgbClr val="009845"/>
      </a:accent5>
      <a:accent6>
        <a:srgbClr val="655DC6"/>
      </a:accent6>
      <a:hlink>
        <a:srgbClr val="274B5A"/>
      </a:hlink>
      <a:folHlink>
        <a:srgbClr val="1867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Qlik_PPT_Template_091118" id="{E34E95C5-CE3F-044A-891C-98E438D1BEE7}" vid="{5BFE0B8E-2B30-9E41-9920-86294CEFF6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2FBF5FE6D19D418882A16BA7655E52" ma:contentTypeVersion="2" ma:contentTypeDescription="Create a new document." ma:contentTypeScope="" ma:versionID="a780fd1995c7f56539315ad57f11521d">
  <xsd:schema xmlns:xsd="http://www.w3.org/2001/XMLSchema" xmlns:xs="http://www.w3.org/2001/XMLSchema" xmlns:p="http://schemas.microsoft.com/office/2006/metadata/properties" xmlns:ns2="6ffce687-d94b-4a82-8476-a7664246f14c" targetNamespace="http://schemas.microsoft.com/office/2006/metadata/properties" ma:root="true" ma:fieldsID="d8f6d076fec25402362d63094a7b04cd" ns2:_="">
    <xsd:import namespace="6ffce687-d94b-4a82-8476-a7664246f14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ce687-d94b-4a82-8476-a7664246f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A1FFA-1CF0-48DD-AC29-A1AF44973074}">
  <ds:schemaRefs>
    <ds:schemaRef ds:uri="http://schemas.microsoft.com/sharepoint/v3/contenttype/forms"/>
  </ds:schemaRefs>
</ds:datastoreItem>
</file>

<file path=customXml/itemProps2.xml><?xml version="1.0" encoding="utf-8"?>
<ds:datastoreItem xmlns:ds="http://schemas.openxmlformats.org/officeDocument/2006/customXml" ds:itemID="{12C51BC2-C232-420A-B1ED-9AF7A5E03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ce687-d94b-4a82-8476-a7664246f1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53EE11-461C-4AC2-AF6B-BE46C6167DF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ffce687-d94b-4a82-8476-a7664246f14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2284</TotalTime>
  <Words>3502</Words>
  <Application>Microsoft Office PowerPoint</Application>
  <PresentationFormat>Widescreen</PresentationFormat>
  <Paragraphs>232</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GeosansLight</vt:lpstr>
      <vt:lpstr>Helvetica</vt:lpstr>
      <vt:lpstr>boxi_talend_corporate_deck_2015</vt:lpstr>
      <vt:lpstr>Qlik Alerting™</vt:lpstr>
      <vt:lpstr>Legal Disclaimer</vt:lpstr>
      <vt:lpstr>Announced in January 2020</vt:lpstr>
      <vt:lpstr>Introducing Qlik Alerting™</vt:lpstr>
      <vt:lpstr>Where It Fits – Actionable Insights</vt:lpstr>
      <vt:lpstr>Qlik Alerting</vt:lpstr>
      <vt:lpstr>Sophisticated, Intelligent Alerts</vt:lpstr>
      <vt:lpstr>Self-Service and Centralized Insights</vt:lpstr>
      <vt:lpstr>Drive Adoption and Action</vt:lpstr>
      <vt:lpstr>What Makes It Different</vt:lpstr>
      <vt:lpstr>Complete Alerting Capabilities</vt:lpstr>
      <vt:lpstr>Qlik Alerting Workflow</vt:lpstr>
      <vt:lpstr>Licensing</vt:lpstr>
      <vt:lpstr>Existing Customers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Qlik Insight Bot Sales Presentation</dc:title>
  <dc:creator>Chris Mabardy</dc:creator>
  <cp:lastModifiedBy>Chris Mabardy</cp:lastModifiedBy>
  <cp:revision>229</cp:revision>
  <cp:lastPrinted>2018-11-29T18:13:07Z</cp:lastPrinted>
  <dcterms:modified xsi:type="dcterms:W3CDTF">2020-04-28T16:46:03Z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0x010100282FBF5FE6D19D418882A16BA7655E52</vt:lpwstr>
  </property>
</Properties>
</file>